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0287000" cy="6858000" type="35mm"/>
  <p:notesSz cx="6858000" cy="9144000"/>
  <p:defaultTextStyle>
    <a:defPPr>
      <a:defRPr lang="ru-RU"/>
    </a:defPPr>
    <a:lvl1pPr marL="0" algn="l" defTabSz="10105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505264" algn="l" defTabSz="10105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010529" algn="l" defTabSz="10105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515793" algn="l" defTabSz="10105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021055" algn="l" defTabSz="10105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526317" algn="l" defTabSz="10105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3031584" algn="l" defTabSz="10105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536846" algn="l" defTabSz="10105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4042110" algn="l" defTabSz="101052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88" y="-96"/>
      </p:cViewPr>
      <p:guideLst>
        <p:guide orient="horz" pos="2160"/>
        <p:guide pos="3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FF9F5-F996-486F-A1B3-6F4701CD533B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2D455-AEE7-484A-A34D-CC045A7B8C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2D455-AEE7-484A-A34D-CC045A7B8C8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1527" y="2130431"/>
            <a:ext cx="8743951" cy="147002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3051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5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0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5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1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6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1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36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2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58077" y="274646"/>
            <a:ext cx="2314575" cy="5851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14352" y="274646"/>
            <a:ext cx="6772274" cy="58515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606" y="4406903"/>
            <a:ext cx="8743951" cy="136207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606" y="2906719"/>
            <a:ext cx="8743951" cy="150018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50526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101052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51579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0210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52631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03158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53684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0421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1" y="1600200"/>
            <a:ext cx="4543426" cy="4525965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9227" y="1600200"/>
            <a:ext cx="4543426" cy="4525965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4351" y="1535115"/>
            <a:ext cx="4545211" cy="63976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5264" indent="0">
              <a:buNone/>
              <a:defRPr sz="2100" b="1"/>
            </a:lvl2pPr>
            <a:lvl3pPr marL="1010529" indent="0">
              <a:buNone/>
              <a:defRPr sz="1900" b="1"/>
            </a:lvl3pPr>
            <a:lvl4pPr marL="1515793" indent="0">
              <a:buNone/>
              <a:defRPr sz="1700" b="1"/>
            </a:lvl4pPr>
            <a:lvl5pPr marL="2021055" indent="0">
              <a:buNone/>
              <a:defRPr sz="1700" b="1"/>
            </a:lvl5pPr>
            <a:lvl6pPr marL="2526317" indent="0">
              <a:buNone/>
              <a:defRPr sz="1700" b="1"/>
            </a:lvl6pPr>
            <a:lvl7pPr marL="3031584" indent="0">
              <a:buNone/>
              <a:defRPr sz="1700" b="1"/>
            </a:lvl7pPr>
            <a:lvl8pPr marL="3536846" indent="0">
              <a:buNone/>
              <a:defRPr sz="1700" b="1"/>
            </a:lvl8pPr>
            <a:lvl9pPr marL="4042110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1" y="2174880"/>
            <a:ext cx="4545211" cy="3951285"/>
          </a:xfrm>
        </p:spPr>
        <p:txBody>
          <a:bodyPr/>
          <a:lstStyle>
            <a:lvl1pPr>
              <a:defRPr sz="27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25655" y="1535115"/>
            <a:ext cx="4546997" cy="63976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5264" indent="0">
              <a:buNone/>
              <a:defRPr sz="2100" b="1"/>
            </a:lvl2pPr>
            <a:lvl3pPr marL="1010529" indent="0">
              <a:buNone/>
              <a:defRPr sz="1900" b="1"/>
            </a:lvl3pPr>
            <a:lvl4pPr marL="1515793" indent="0">
              <a:buNone/>
              <a:defRPr sz="1700" b="1"/>
            </a:lvl4pPr>
            <a:lvl5pPr marL="2021055" indent="0">
              <a:buNone/>
              <a:defRPr sz="1700" b="1"/>
            </a:lvl5pPr>
            <a:lvl6pPr marL="2526317" indent="0">
              <a:buNone/>
              <a:defRPr sz="1700" b="1"/>
            </a:lvl6pPr>
            <a:lvl7pPr marL="3031584" indent="0">
              <a:buNone/>
              <a:defRPr sz="1700" b="1"/>
            </a:lvl7pPr>
            <a:lvl8pPr marL="3536846" indent="0">
              <a:buNone/>
              <a:defRPr sz="1700" b="1"/>
            </a:lvl8pPr>
            <a:lvl9pPr marL="4042110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25655" y="2174880"/>
            <a:ext cx="4546997" cy="3951285"/>
          </a:xfrm>
        </p:spPr>
        <p:txBody>
          <a:bodyPr/>
          <a:lstStyle>
            <a:lvl1pPr>
              <a:defRPr sz="27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3" y="273053"/>
            <a:ext cx="3384351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21933" y="273056"/>
            <a:ext cx="5750719" cy="585311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353" y="1435106"/>
            <a:ext cx="3384351" cy="4691063"/>
          </a:xfrm>
        </p:spPr>
        <p:txBody>
          <a:bodyPr/>
          <a:lstStyle>
            <a:lvl1pPr marL="0" indent="0">
              <a:buNone/>
              <a:defRPr sz="1700"/>
            </a:lvl1pPr>
            <a:lvl2pPr marL="505264" indent="0">
              <a:buNone/>
              <a:defRPr sz="1300"/>
            </a:lvl2pPr>
            <a:lvl3pPr marL="1010529" indent="0">
              <a:buNone/>
              <a:defRPr sz="1100"/>
            </a:lvl3pPr>
            <a:lvl4pPr marL="1515793" indent="0">
              <a:buNone/>
              <a:defRPr sz="1100"/>
            </a:lvl4pPr>
            <a:lvl5pPr marL="2021055" indent="0">
              <a:buNone/>
              <a:defRPr sz="1100"/>
            </a:lvl5pPr>
            <a:lvl6pPr marL="2526317" indent="0">
              <a:buNone/>
              <a:defRPr sz="1100"/>
            </a:lvl6pPr>
            <a:lvl7pPr marL="3031584" indent="0">
              <a:buNone/>
              <a:defRPr sz="1100"/>
            </a:lvl7pPr>
            <a:lvl8pPr marL="3536846" indent="0">
              <a:buNone/>
              <a:defRPr sz="1100"/>
            </a:lvl8pPr>
            <a:lvl9pPr marL="4042110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6324" y="4800604"/>
            <a:ext cx="61722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16324" y="612773"/>
            <a:ext cx="6172200" cy="4114800"/>
          </a:xfrm>
        </p:spPr>
        <p:txBody>
          <a:bodyPr/>
          <a:lstStyle>
            <a:lvl1pPr marL="0" indent="0">
              <a:buNone/>
              <a:defRPr sz="3600"/>
            </a:lvl1pPr>
            <a:lvl2pPr marL="505264" indent="0">
              <a:buNone/>
              <a:defRPr sz="3200"/>
            </a:lvl2pPr>
            <a:lvl3pPr marL="1010529" indent="0">
              <a:buNone/>
              <a:defRPr sz="2700"/>
            </a:lvl3pPr>
            <a:lvl4pPr marL="1515793" indent="0">
              <a:buNone/>
              <a:defRPr sz="2100"/>
            </a:lvl4pPr>
            <a:lvl5pPr marL="2021055" indent="0">
              <a:buNone/>
              <a:defRPr sz="2100"/>
            </a:lvl5pPr>
            <a:lvl6pPr marL="2526317" indent="0">
              <a:buNone/>
              <a:defRPr sz="2100"/>
            </a:lvl6pPr>
            <a:lvl7pPr marL="3031584" indent="0">
              <a:buNone/>
              <a:defRPr sz="2100"/>
            </a:lvl7pPr>
            <a:lvl8pPr marL="3536846" indent="0">
              <a:buNone/>
              <a:defRPr sz="2100"/>
            </a:lvl8pPr>
            <a:lvl9pPr marL="4042110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16324" y="5367341"/>
            <a:ext cx="6172200" cy="804863"/>
          </a:xfrm>
        </p:spPr>
        <p:txBody>
          <a:bodyPr/>
          <a:lstStyle>
            <a:lvl1pPr marL="0" indent="0">
              <a:buNone/>
              <a:defRPr sz="1700"/>
            </a:lvl1pPr>
            <a:lvl2pPr marL="505264" indent="0">
              <a:buNone/>
              <a:defRPr sz="1300"/>
            </a:lvl2pPr>
            <a:lvl3pPr marL="1010529" indent="0">
              <a:buNone/>
              <a:defRPr sz="1100"/>
            </a:lvl3pPr>
            <a:lvl4pPr marL="1515793" indent="0">
              <a:buNone/>
              <a:defRPr sz="1100"/>
            </a:lvl4pPr>
            <a:lvl5pPr marL="2021055" indent="0">
              <a:buNone/>
              <a:defRPr sz="1100"/>
            </a:lvl5pPr>
            <a:lvl6pPr marL="2526317" indent="0">
              <a:buNone/>
              <a:defRPr sz="1100"/>
            </a:lvl6pPr>
            <a:lvl7pPr marL="3031584" indent="0">
              <a:buNone/>
              <a:defRPr sz="1100"/>
            </a:lvl7pPr>
            <a:lvl8pPr marL="3536846" indent="0">
              <a:buNone/>
              <a:defRPr sz="1100"/>
            </a:lvl8pPr>
            <a:lvl9pPr marL="4042110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274635"/>
            <a:ext cx="9258300" cy="1143000"/>
          </a:xfrm>
          <a:prstGeom prst="rect">
            <a:avLst/>
          </a:prstGeom>
        </p:spPr>
        <p:txBody>
          <a:bodyPr vert="horz" lIns="101052" tIns="50527" rIns="101052" bIns="5052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4351" y="1600200"/>
            <a:ext cx="9258300" cy="4525965"/>
          </a:xfrm>
          <a:prstGeom prst="rect">
            <a:avLst/>
          </a:prstGeom>
        </p:spPr>
        <p:txBody>
          <a:bodyPr vert="horz" lIns="101052" tIns="50527" rIns="101052" bIns="5052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4350" y="6356359"/>
            <a:ext cx="2400300" cy="365123"/>
          </a:xfrm>
          <a:prstGeom prst="rect">
            <a:avLst/>
          </a:prstGeom>
        </p:spPr>
        <p:txBody>
          <a:bodyPr vert="horz" lIns="101052" tIns="50527" rIns="101052" bIns="5052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14726" y="6356359"/>
            <a:ext cx="3257550" cy="365123"/>
          </a:xfrm>
          <a:prstGeom prst="rect">
            <a:avLst/>
          </a:prstGeom>
        </p:spPr>
        <p:txBody>
          <a:bodyPr vert="horz" lIns="101052" tIns="50527" rIns="101052" bIns="5052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372350" y="6356359"/>
            <a:ext cx="2400300" cy="365123"/>
          </a:xfrm>
          <a:prstGeom prst="rect">
            <a:avLst/>
          </a:prstGeom>
        </p:spPr>
        <p:txBody>
          <a:bodyPr vert="horz" lIns="101052" tIns="50527" rIns="101052" bIns="5052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0529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948" indent="-378948" algn="l" defTabSz="1010529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1053" indent="-315791" algn="l" defTabSz="1010529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63159" indent="-252632" algn="l" defTabSz="101052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68423" indent="-252632" algn="l" defTabSz="101052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273687" indent="-252632" algn="l" defTabSz="1010529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78952" indent="-252632" algn="l" defTabSz="101052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84216" indent="-252632" algn="l" defTabSz="101052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89478" indent="-252632" algn="l" defTabSz="101052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4740" indent="-252632" algn="l" defTabSz="101052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105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505264" algn="l" defTabSz="10105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1010529" algn="l" defTabSz="10105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15793" algn="l" defTabSz="10105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21055" algn="l" defTabSz="10105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26317" algn="l" defTabSz="10105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584" algn="l" defTabSz="10105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36846" algn="l" defTabSz="10105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42110" algn="l" defTabSz="101052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Эпиграф: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9044" y="3886200"/>
            <a:ext cx="8640960" cy="17526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«Сто </a:t>
            </a:r>
            <a:r>
              <a:rPr lang="ru-RU" sz="4400" dirty="0" smtClean="0">
                <a:solidFill>
                  <a:schemeClr val="tx1"/>
                </a:solidFill>
              </a:rPr>
              <a:t>болезней входит через рот»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27676" y="5805265"/>
            <a:ext cx="35593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МБОУ «</a:t>
            </a:r>
            <a:r>
              <a:rPr lang="ru-RU" dirty="0" err="1" smtClean="0"/>
              <a:t>Усть-Бакчарская</a:t>
            </a:r>
            <a:r>
              <a:rPr lang="ru-RU" dirty="0" smtClean="0"/>
              <a:t> СОШ»</a:t>
            </a:r>
          </a:p>
          <a:p>
            <a:r>
              <a:rPr lang="ru-RU" dirty="0" smtClean="0"/>
              <a:t>Автор: Ковалёва Ю. Д.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Демонстрационно – практическая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« Определение положения слюнных желез».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Оборудование:</a:t>
            </a:r>
            <a:r>
              <a:rPr lang="ru-RU" dirty="0" smtClean="0"/>
              <a:t> зеркало.</a:t>
            </a:r>
          </a:p>
          <a:p>
            <a:pPr>
              <a:buNone/>
            </a:pPr>
            <a:r>
              <a:rPr lang="ru-RU" b="1" dirty="0" smtClean="0"/>
              <a:t>Цель работы: </a:t>
            </a:r>
            <a:r>
              <a:rPr lang="ru-RU" dirty="0" smtClean="0"/>
              <a:t>выяснить расположение слюнных желез.</a:t>
            </a:r>
          </a:p>
          <a:p>
            <a:pPr>
              <a:buNone/>
            </a:pPr>
            <a:r>
              <a:rPr lang="ru-RU" dirty="0" smtClean="0"/>
              <a:t>Ход работы:</a:t>
            </a:r>
          </a:p>
          <a:p>
            <a:pPr lvl="0">
              <a:buNone/>
            </a:pPr>
            <a:r>
              <a:rPr lang="ru-RU" b="1" u="sng" dirty="0" smtClean="0"/>
              <a:t>Определение положения околоушных слюнных желез.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Нажмите на щеки впереди и ниже ушей с левой и правой стороны. При этом вы почувствуете, как во рту увеличивается количество слюны.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b="1" u="sng" dirty="0" smtClean="0"/>
              <a:t>Определение положения подчелюстных слюнных желез.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Нажмите под нижней челюстью с левой и правой стороны, отступя на 2-3 см от ее углов к центру, пока не почувствуете, как ротовая полость наполняется слюной.</a:t>
            </a:r>
          </a:p>
          <a:p>
            <a:pPr lvl="0">
              <a:buNone/>
            </a:pPr>
            <a:r>
              <a:rPr lang="ru-RU" b="1" u="sng" dirty="0" smtClean="0"/>
              <a:t>Подъязычная железа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Эта железа лежит глубоко, и её прощупать не удается. Зато легко обнаруживается устье протока этой железы: у основания уздечки языка. Если резко приподнять язык к верху , то иногда можно увидеть небольшой фонтанчик слюны.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Отчёт команды « Слюнтяи»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Шестерова Н. | Пищеварение в ротовой полости | Газета «Биология» № 41/200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5028" y="1556792"/>
            <a:ext cx="8496944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Отчёт команды « Слюнтяи»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леоморфная аденома слюнных желез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964" y="1556792"/>
            <a:ext cx="957900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Отчёт команды « АНАТОМЫ»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Строение языка. Анатомия языка. Советы логопеда. | Логопед Мария Юркова |  Дзен"/>
          <p:cNvPicPr/>
          <p:nvPr/>
        </p:nvPicPr>
        <p:blipFill>
          <a:blip r:embed="rId2" cstate="print"/>
          <a:srcRect l="9176" r="13884"/>
          <a:stretch>
            <a:fillRect/>
          </a:stretch>
        </p:blipFill>
        <p:spPr bwMode="auto">
          <a:xfrm>
            <a:off x="2335188" y="1484784"/>
            <a:ext cx="5287516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Отчёт команды « Анатомы»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Глотка: функции, строение, особенности, где находится, рол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3060" y="1268761"/>
            <a:ext cx="8064896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Отчёт команды « Анатомы»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Желудочно-кишечный тракт - БУ &quot;Шумерлинский межтерриториальный медицинский  центр&quot; Минздрава Чуваш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076" y="1196752"/>
            <a:ext cx="7128792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Отчёт команды « Анатомы»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2980" y="1628800"/>
            <a:ext cx="9258300" cy="45259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Первая помощь, если что-то застряло в горле — 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012" y="1412776"/>
            <a:ext cx="892899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Примём « Незаконченное предложение».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Три пары слюнных желез называются:………….., ……………. , ………………. .</a:t>
            </a:r>
          </a:p>
          <a:p>
            <a:pPr lvl="0"/>
            <a:r>
              <a:rPr lang="ru-RU" dirty="0" smtClean="0"/>
              <a:t>Во внешнем строения зуба можно выделить следующие части: ………….., ………………, ……………. .</a:t>
            </a:r>
          </a:p>
          <a:p>
            <a:pPr lvl="0"/>
            <a:r>
              <a:rPr lang="ru-RU" dirty="0" smtClean="0"/>
              <a:t>Мягкая часть в центре зуба, содержащая нервы и кровеносные сосуды………………</a:t>
            </a:r>
          </a:p>
          <a:p>
            <a:pPr lvl="0"/>
            <a:r>
              <a:rPr lang="ru-RU" dirty="0" smtClean="0"/>
              <a:t>Твёрдая ткань зуба – это…………….</a:t>
            </a:r>
          </a:p>
          <a:p>
            <a:pPr lvl="0"/>
            <a:r>
              <a:rPr lang="ru-RU" dirty="0" smtClean="0"/>
              <a:t>Ферменты выделяемые слюной в ротовую полость………………………………</a:t>
            </a:r>
          </a:p>
          <a:p>
            <a:pPr lvl="0"/>
            <a:r>
              <a:rPr lang="ru-RU" dirty="0" smtClean="0"/>
              <a:t>Собака увидела пищу, и у неё началось слюноотделение. Это ……………………рефлекс.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Информация о домашнем задании.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Используя параграф 25, полученные знания на уроке создать ментальную карту по теме « Пищеварение в ротовой полости»</a:t>
            </a:r>
          </a:p>
          <a:p>
            <a:endParaRPr lang="ru-RU" dirty="0"/>
          </a:p>
        </p:txBody>
      </p:sp>
      <p:sp>
        <p:nvSpPr>
          <p:cNvPr id="22530" name="AutoShape 2" descr="УЧЕНИКАМ | Образовательная социальная се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2" name="Picture 4" descr="УЧЕНИКАМ | Образовательная социальная сет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1612" y="3633794"/>
            <a:ext cx="3507135" cy="3224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Рефлексия.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«ПРОДОЛЖИ ФРАЗУ» </a:t>
            </a:r>
          </a:p>
          <a:p>
            <a:pPr algn="ctr">
              <a:buNone/>
            </a:pPr>
            <a:endParaRPr lang="ru-RU" dirty="0" smtClean="0"/>
          </a:p>
          <a:p>
            <a:pPr lvl="0"/>
            <a:r>
              <a:rPr lang="ru-RU" dirty="0" smtClean="0"/>
              <a:t>Мне было интересно… </a:t>
            </a:r>
          </a:p>
          <a:p>
            <a:pPr lvl="0"/>
            <a:r>
              <a:rPr lang="ru-RU" dirty="0" smtClean="0"/>
              <a:t>Мы сегодня разобрались…. </a:t>
            </a:r>
          </a:p>
          <a:p>
            <a:pPr lvl="0"/>
            <a:r>
              <a:rPr lang="ru-RU" dirty="0" smtClean="0"/>
              <a:t>Я сегодня понял, что… </a:t>
            </a:r>
          </a:p>
          <a:p>
            <a:pPr lvl="0"/>
            <a:r>
              <a:rPr lang="ru-RU" dirty="0" smtClean="0"/>
              <a:t>Мне было трудно… </a:t>
            </a:r>
          </a:p>
          <a:p>
            <a:pPr lvl="0"/>
            <a:r>
              <a:rPr lang="ru-RU" dirty="0" smtClean="0"/>
              <a:t>Завтра я хочу на уроке… 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koval\Downloads\пищеварение в ротовой полости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988" y="1556792"/>
            <a:ext cx="9433048" cy="505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4988" y="2060847"/>
            <a:ext cx="9237663" cy="1800201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«Пищеварение в ротовой полости»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 помощники: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1" y="1600201"/>
            <a:ext cx="9258300" cy="33409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b="1" dirty="0" smtClean="0"/>
              <a:t>Повторим </a:t>
            </a:r>
          </a:p>
          <a:p>
            <a:pPr>
              <a:buNone/>
            </a:pPr>
            <a:r>
              <a:rPr lang="ru-RU" sz="4000" b="1" dirty="0" smtClean="0"/>
              <a:t>                     Изучим</a:t>
            </a:r>
          </a:p>
          <a:p>
            <a:pPr>
              <a:buNone/>
            </a:pPr>
            <a:r>
              <a:rPr lang="ru-RU" sz="4000" b="1" dirty="0" smtClean="0"/>
              <a:t>                                       Узнаем </a:t>
            </a:r>
          </a:p>
          <a:p>
            <a:pPr>
              <a:buNone/>
            </a:pPr>
            <a:r>
              <a:rPr lang="ru-RU" sz="4000" b="1" dirty="0" smtClean="0"/>
              <a:t>                                                         Проверим  </a:t>
            </a:r>
            <a:endParaRPr lang="ru-RU" sz="4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Актуализация знаний.</a:t>
            </a:r>
            <a:br>
              <a:rPr lang="ru-RU" dirty="0" smtClean="0"/>
            </a:br>
            <a:r>
              <a:rPr lang="ru-RU" dirty="0" smtClean="0"/>
              <a:t>Анаграмма.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2980" y="1556792"/>
            <a:ext cx="9258300" cy="452596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Тинвиыам</a:t>
            </a:r>
            <a:r>
              <a:rPr lang="ru-RU" b="1" dirty="0" smtClean="0"/>
              <a:t>       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  Витамины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/>
              <a:t>                    </a:t>
            </a:r>
            <a:r>
              <a:rPr lang="ru-RU" b="1" dirty="0" err="1" smtClean="0"/>
              <a:t>Ваниепиреще</a:t>
            </a:r>
            <a:r>
              <a:rPr lang="ru-RU" b="1" dirty="0" smtClean="0"/>
              <a:t>  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                  Пищеварение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/>
              <a:t>                                      </a:t>
            </a:r>
            <a:r>
              <a:rPr lang="ru-RU" b="1" dirty="0" err="1" smtClean="0"/>
              <a:t>Нитапие</a:t>
            </a:r>
            <a:r>
              <a:rPr lang="ru-RU" b="1" dirty="0" smtClean="0"/>
              <a:t>      </a:t>
            </a:r>
          </a:p>
          <a:p>
            <a:pPr>
              <a:buNone/>
            </a:pPr>
            <a:r>
              <a:rPr lang="ru-RU" b="1" dirty="0" smtClean="0"/>
              <a:t>                                          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Питание 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Отчёт команды « Зубастики»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олость р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996" y="1268760"/>
            <a:ext cx="900100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Отчёт команды « Зубастики»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троение молочных и постоянных зуб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980" y="1196752"/>
            <a:ext cx="936104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Синдром прорезывания зубов у младенцев: новый взгляд на ..."/>
          <p:cNvPicPr>
            <a:picLocks noChangeAspect="1" noChangeArrowheads="1"/>
          </p:cNvPicPr>
          <p:nvPr/>
        </p:nvPicPr>
        <p:blipFill>
          <a:blip r:embed="rId2" cstate="print"/>
          <a:srcRect r="1190" b="6383"/>
          <a:stretch>
            <a:fillRect/>
          </a:stretch>
        </p:blipFill>
        <p:spPr bwMode="auto">
          <a:xfrm>
            <a:off x="1903140" y="0"/>
            <a:ext cx="6408712" cy="6919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3343300" cy="572150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Расположение зубов можно записать следующим образом:</a:t>
            </a:r>
          </a:p>
          <a:p>
            <a:pPr>
              <a:buNone/>
            </a:pPr>
            <a:r>
              <a:rPr lang="ru-RU" dirty="0" smtClean="0"/>
              <a:t>Верхняя челюсть     </a:t>
            </a:r>
          </a:p>
          <a:p>
            <a:pPr>
              <a:buNone/>
            </a:pPr>
            <a:r>
              <a:rPr lang="ru-RU" dirty="0" smtClean="0"/>
              <a:t>3-2-1-2 / 2-1-2-3</a:t>
            </a:r>
          </a:p>
          <a:p>
            <a:pPr>
              <a:buNone/>
            </a:pPr>
            <a:r>
              <a:rPr lang="ru-RU" dirty="0" smtClean="0"/>
              <a:t>Нижняя челюсть   </a:t>
            </a:r>
          </a:p>
          <a:p>
            <a:pPr>
              <a:buNone/>
            </a:pPr>
            <a:r>
              <a:rPr lang="ru-RU" dirty="0" smtClean="0"/>
              <a:t>  3-2-1-2 / 2-1-2-3</a:t>
            </a:r>
          </a:p>
          <a:p>
            <a:endParaRPr lang="ru-RU" dirty="0"/>
          </a:p>
        </p:txBody>
      </p:sp>
      <p:pic>
        <p:nvPicPr>
          <p:cNvPr id="5" name="Рисунок 4" descr="Зубы человека: строение зуба, виды и фото (резцы, клыки, премоляры, моляры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9324" y="764704"/>
            <a:ext cx="6727676" cy="582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289</Words>
  <Application>Microsoft Office PowerPoint</Application>
  <PresentationFormat>Слайд 35 мм</PresentationFormat>
  <Paragraphs>61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Эпиграф:  </vt:lpstr>
      <vt:lpstr>Слайд 2</vt:lpstr>
      <vt:lpstr>Тема урока:</vt:lpstr>
      <vt:lpstr>Слова помощники:</vt:lpstr>
      <vt:lpstr>Актуализация знаний. Анаграмма.</vt:lpstr>
      <vt:lpstr>Отчёт команды « Зубастики»</vt:lpstr>
      <vt:lpstr>Отчёт команды « Зубастики»</vt:lpstr>
      <vt:lpstr>Слайд 8</vt:lpstr>
      <vt:lpstr>Слайд 9</vt:lpstr>
      <vt:lpstr>Демонстрационно – практическая работа.</vt:lpstr>
      <vt:lpstr>Отчёт команды « Слюнтяи»</vt:lpstr>
      <vt:lpstr>Отчёт команды « Слюнтяи»</vt:lpstr>
      <vt:lpstr>Отчёт команды « АНАТОМЫ»</vt:lpstr>
      <vt:lpstr>Отчёт команды « Анатомы»</vt:lpstr>
      <vt:lpstr>Отчёт команды « Анатомы»</vt:lpstr>
      <vt:lpstr>Отчёт команды « Анатомы»</vt:lpstr>
      <vt:lpstr> Примём « Незаконченное предложение». </vt:lpstr>
      <vt:lpstr>Информация о домашнем задании.</vt:lpstr>
      <vt:lpstr>Рефлексия.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Эпиграф:  </dc:title>
  <dc:creator>Евгений Ковалев</dc:creator>
  <cp:lastModifiedBy>User</cp:lastModifiedBy>
  <cp:revision>28</cp:revision>
  <dcterms:created xsi:type="dcterms:W3CDTF">2022-11-21T13:51:21Z</dcterms:created>
  <dcterms:modified xsi:type="dcterms:W3CDTF">2024-11-18T15:07:05Z</dcterms:modified>
</cp:coreProperties>
</file>