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9144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Верхний колонтитул 1"/>
          <p:cNvSpPr>
            <a:spLocks noChangeShapeType="1" noGrp="1"/>
          </p:cNvSpPr>
          <p:nvPr>
            <p:ph type="hdr" idx="0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22531" name="Дата 2"/>
          <p:cNvSpPr>
            <a:spLocks noChangeShapeType="1" noGrp="1"/>
          </p:cNvSpPr>
          <p:nvPr>
            <p:ph type="dt" idx="1"/>
          </p:nvPr>
        </p:nvSpPr>
        <p:spPr bwMode="auto"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r>
              <a:rPr sz="1200"/>
              <a:t>*</a:t>
            </a:r>
            <a:endParaRPr/>
          </a:p>
        </p:txBody>
      </p:sp>
      <p:sp>
        <p:nvSpPr>
          <p:cNvPr id="22532" name="Образ слайда 3"/>
          <p:cNvSpPr>
            <a:spLocks noChangeShapeType="1" noGrp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2533" name="Заметки 4"/>
          <p:cNvSpPr>
            <a:spLocks noChangeShapeType="1"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текста</a:t>
            </a:r>
            <a:endParaRPr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/>
              <a:t>Второй уровень</a:t>
            </a:r>
            <a:endParaRPr/>
          </a:p>
          <a:p>
            <a:pPr marL="914400" lvl="2" indent="0">
              <a:spcBef>
                <a:spcPts val="0"/>
              </a:spcBef>
              <a:buNone/>
              <a:defRPr/>
            </a:pPr>
            <a:r>
              <a:rPr/>
              <a:t>Третий уровень</a:t>
            </a:r>
            <a:endParaRPr/>
          </a:p>
          <a:p>
            <a:pPr marL="1371600" lvl="3" indent="0">
              <a:spcBef>
                <a:spcPts val="0"/>
              </a:spcBef>
              <a:buNone/>
              <a:defRPr/>
            </a:pPr>
            <a:r>
              <a:rPr/>
              <a:t>Четвертый уровень</a:t>
            </a:r>
            <a:endParaRPr/>
          </a:p>
          <a:p>
            <a:pPr marL="1828800" lvl="4" indent="0">
              <a:spcBef>
                <a:spcPts val="0"/>
              </a:spcBef>
              <a:buNone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22534" name="Нижний колонтитул 5"/>
          <p:cNvSpPr>
            <a:spLocks noChangeShapeType="1" noGrp="1"/>
          </p:cNvSpPr>
          <p:nvPr>
            <p:ph type="ftr" idx="4"/>
          </p:nvPr>
        </p:nvSpPr>
        <p:spPr bwMode="auto"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22535" name="Номер слайда 6"/>
          <p:cNvSpPr>
            <a:spLocks noChangeShapeType="1" noGrp="1"/>
          </p:cNvSpPr>
          <p:nvPr>
            <p:ph type="sldNum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3555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defRPr/>
            </a:pPr>
            <a:r>
              <a:rPr/>
              <a:t>Одна из самых главных и самых трудных задач родителей - </a:t>
            </a:r>
            <a:r>
              <a:rPr b="1" i="0" u="none"/>
              <a:t>нравственное воспитание ребенка</a:t>
            </a:r>
            <a:r>
              <a:rPr/>
              <a:t>, а в рамках этого курса школа предлагает им свою профессиональную помощь.</a:t>
            </a:r>
            <a:endParaRPr/>
          </a:p>
          <a:p>
            <a:pPr lvl="0">
              <a:defRPr/>
            </a:pPr>
            <a:r>
              <a:rPr/>
              <a:t>	Духовно-нравственное воспитание подрастающего поколения становится приоритетом государственной образовательной политики</a:t>
            </a:r>
            <a:endParaRPr/>
          </a:p>
        </p:txBody>
      </p:sp>
      <p:sp>
        <p:nvSpPr>
          <p:cNvPr id="23556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3795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defRPr/>
            </a:pPr>
            <a:r>
              <a:rPr/>
              <a:t>	Новый курс организован таким образом, что школьники, выбравшие для систематического изучения определённый модуль, получат общие представления и о содержании других модулей.</a:t>
            </a:r>
            <a:r>
              <a:rPr b="1" i="0" u="none"/>
              <a:t> </a:t>
            </a:r>
            <a:endParaRPr lang="en-US"/>
          </a:p>
          <a:p>
            <a:pPr lvl="0">
              <a:defRPr/>
            </a:pPr>
            <a:r>
              <a:rPr/>
              <a:t>  	Предусматривается, что на нескольких последних уроках учащиеся одного класса будут работать вместе. На этих уроках они будут представлять свои индивидуальные и коллективные творческие работы по итогам изучения того или иного модуля.</a:t>
            </a:r>
            <a:r>
              <a:rPr b="1" i="0" u="none"/>
              <a:t> </a:t>
            </a:r>
            <a:endParaRPr lang="en-US"/>
          </a:p>
          <a:p>
            <a:pPr lvl="0">
              <a:defRPr/>
            </a:pPr>
            <a:r>
              <a:rPr/>
              <a:t>	Образовательное учреждение самостоятельно выбирает систему оценок. Формализованные требования по оценке успеваемости по результатам освоения курса не предусматриваются. Разве нравственные поступки можно оценить в баллах?! </a:t>
            </a:r>
            <a:endParaRPr/>
          </a:p>
        </p:txBody>
      </p:sp>
      <p:sp>
        <p:nvSpPr>
          <p:cNvPr id="33796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4819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defRPr/>
            </a:pPr>
            <a:r>
              <a:rPr/>
              <a:t>	Отказ от изучения любого из предлагаемых шести модулей нового учебного курса не допускается и рассматривается как препятствование получению ребенком общего образования в соответствии с законодательством Российской Федерации (Согласно приказу Министерства образования и науки РФ этот курс включён в перечень предметов федерального компонента учебного плана и обязателен для изучения в государственных (муниципальных) общеобразовательных учреждениях, реализующих государственный стандарт начального, основного общего, полного (среднего) общего образования).</a:t>
            </a:r>
            <a:endParaRPr/>
          </a:p>
          <a:p>
            <a:pPr lvl="0">
              <a:defRPr/>
            </a:pPr>
            <a:r>
              <a:rPr/>
              <a:t>	Класс делится на несколько групп по числу выбранных модулей, при этом допускается изучение одинакового модуля детьми разных классов одной параллели четвёртых классов</a:t>
            </a:r>
            <a:endParaRPr/>
          </a:p>
          <a:p>
            <a:pPr lvl="0">
              <a:defRPr/>
            </a:pPr>
            <a:r>
              <a:rPr/>
              <a:t>                                          </a:t>
            </a:r>
            <a:r>
              <a:rPr b="0" i="0" u="sng"/>
              <a:t>Совет может быть только один</a:t>
            </a:r>
            <a:endParaRPr lang="en-US"/>
          </a:p>
          <a:p>
            <a:pPr lvl="0">
              <a:defRPr/>
            </a:pPr>
            <a:r>
              <a:rPr/>
              <a:t>         </a:t>
            </a:r>
            <a:r>
              <a:rPr b="0" i="1" u="none"/>
              <a:t>Ориентироваться на образ  жизни, культуру, традиции, принятые в вашей семье  и учитывать личные интересы ребенка.</a:t>
            </a:r>
            <a:endParaRPr lang="en-US"/>
          </a:p>
          <a:p>
            <a:pPr lvl="0">
              <a:defRPr/>
            </a:pPr>
            <a:r>
              <a:rPr/>
              <a:t>	Не стоит забывать, что выбор осуществляется еще и исходя из возможностей школы. Решение о возможном количестве учебных групп и организации изучения курса в рамках образовательной программы принимает школьный совет с учетом имеющихся условий и ресурсов в каждой конкретной школе</a:t>
            </a:r>
            <a:endParaRPr/>
          </a:p>
        </p:txBody>
      </p:sp>
      <p:sp>
        <p:nvSpPr>
          <p:cNvPr id="34820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5603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spcBef>
                <a:spcPts val="0"/>
              </a:spcBef>
              <a:defRPr/>
            </a:pPr>
            <a:r>
              <a:rPr/>
              <a:t>	Нормативно-правовой основой разработки и введения в учебный процесс общеобразовательных школ комплексного учебного курса «Основы религиозных культур и светской этики» является:</a:t>
            </a:r>
            <a:endParaRPr/>
          </a:p>
        </p:txBody>
      </p:sp>
      <p:sp>
        <p:nvSpPr>
          <p:cNvPr id="25604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6627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defRPr/>
            </a:pPr>
            <a:r>
              <a:rPr b="1" i="1" u="none"/>
              <a:t>	</a:t>
            </a:r>
            <a:r>
              <a:rPr/>
              <a:t>Примером признания важности духовно-нравственного воспитания в школьной обра­зовательной практике на государственном уровне является создание </a:t>
            </a:r>
            <a:r>
              <a:rPr b="1" i="0" u="none"/>
              <a:t>проекта введения в учебные планы предмета «Основы религиозных культур и светской этики».</a:t>
            </a: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b="1" i="1" u="none"/>
              <a:t>	 </a:t>
            </a:r>
            <a:r>
              <a:rPr/>
              <a:t>В настоящее время преподавание данного курса в городе Ачинске </a:t>
            </a:r>
            <a:r>
              <a:rPr b="1" i="0" u="none"/>
              <a:t>ведется в  штатном</a:t>
            </a:r>
            <a:r>
              <a:rPr/>
              <a:t> режиме: </a:t>
            </a:r>
            <a:r>
              <a:rPr b="1" i="0" u="none"/>
              <a:t>в 4-х классах, в объеме 34 учебных часов</a:t>
            </a:r>
            <a:r>
              <a:rPr/>
              <a:t>. </a:t>
            </a:r>
            <a:endParaRPr/>
          </a:p>
        </p:txBody>
      </p:sp>
      <p:sp>
        <p:nvSpPr>
          <p:cNvPr id="26628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7651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/>
              <a:t>Преподавание направлено на духовно-нравственное развитие и воспитание учащихся, формирование их мировоззрения и нравственной культуры на основе духовно-нравственных ценностей традиционных российских религий</a:t>
            </a:r>
            <a:endParaRPr/>
          </a:p>
        </p:txBody>
      </p:sp>
      <p:sp>
        <p:nvSpPr>
          <p:cNvPr id="27652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8675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defRPr/>
            </a:pPr>
            <a:r>
              <a:rPr/>
              <a:t>	Задача, которая стоит перед данным курсом, заключается в формировании общества, основанного на согласии и понимании, умении уважать ценности представителей всех культур</a:t>
            </a:r>
            <a:endParaRPr/>
          </a:p>
          <a:p>
            <a:pPr lvl="0">
              <a:defRPr/>
            </a:pPr>
            <a:r>
              <a:rPr b="1" i="0" u="none"/>
              <a:t>Курс ОРКСЭ</a:t>
            </a:r>
            <a:r>
              <a:rPr/>
              <a:t>  носит </a:t>
            </a:r>
            <a:r>
              <a:rPr b="1" i="0" u="none"/>
              <a:t>светский характер</a:t>
            </a:r>
            <a:r>
              <a:rPr/>
              <a:t> </a:t>
            </a:r>
            <a:endParaRPr/>
          </a:p>
          <a:p>
            <a:pPr lvl="0">
              <a:defRPr/>
            </a:pPr>
            <a:r>
              <a:rPr/>
              <a:t>	Учебный курс  ОРКСЭ является </a:t>
            </a:r>
            <a:r>
              <a:rPr b="1" i="0" u="none"/>
              <a:t>культурологическим </a:t>
            </a:r>
            <a:r>
              <a:rPr/>
              <a:t>и направлен на развитие у школьников 10-11 лет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 же своей сопричастности к ним.</a:t>
            </a:r>
            <a:endParaRPr/>
          </a:p>
          <a:p>
            <a:pPr lvl="0">
              <a:defRPr/>
            </a:pPr>
            <a:r>
              <a:rPr b="1" i="1" u="none"/>
              <a:t> 	К</a:t>
            </a:r>
            <a:r>
              <a:rPr/>
              <a:t>ультура у нас одна — культура многонационального народа России. </a:t>
            </a:r>
            <a:endParaRPr/>
          </a:p>
        </p:txBody>
      </p:sp>
      <p:sp>
        <p:nvSpPr>
          <p:cNvPr id="28676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9699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defRPr/>
            </a:pPr>
            <a:r>
              <a:rPr b="1" i="0" u="none"/>
              <a:t>Первые четыре</a:t>
            </a:r>
            <a:r>
              <a:rPr/>
              <a:t> модуля ориентированы на запросы последователей соответствующих религий — православного христианства,  ислама, буддизма, иудаизма и дают возможность изучения религиозной культуры, духовно-нравственного воспитания ребенка на основе соответствующих религиозных ценностей и традиций.</a:t>
            </a:r>
            <a:endParaRPr/>
          </a:p>
          <a:p>
            <a:pPr lvl="0">
              <a:defRPr/>
            </a:pPr>
            <a:r>
              <a:rPr b="1" i="0" u="none"/>
              <a:t>Остальные два</a:t>
            </a:r>
            <a:r>
              <a:rPr/>
              <a:t> модуля.  </a:t>
            </a:r>
            <a:endParaRPr/>
          </a:p>
          <a:p>
            <a:pPr lvl="0">
              <a:defRPr/>
            </a:pPr>
            <a:r>
              <a:rPr/>
              <a:t>Один из них направлен на расширение знаний школьников о религии на основе нерелигиозных, неконфессиональных подходов. </a:t>
            </a:r>
            <a:endParaRPr/>
          </a:p>
          <a:p>
            <a:pPr lvl="0">
              <a:defRPr/>
            </a:pPr>
            <a:r>
              <a:rPr/>
              <a:t>Другой по основам светской (гражданской) этики направлен на нравственное воспитание ребенка на основе нерелигиозной этики и морали. </a:t>
            </a:r>
            <a:endParaRPr/>
          </a:p>
        </p:txBody>
      </p:sp>
      <p:sp>
        <p:nvSpPr>
          <p:cNvPr id="29700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0723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>
              <a:lnSpc>
                <a:spcPct val="90000"/>
              </a:lnSpc>
              <a:spcBef>
                <a:spcPts val="0"/>
              </a:spcBef>
              <a:defRPr/>
            </a:pPr>
            <a:r>
              <a:rPr/>
              <a:t>Курс, раскрывающий основы религиозных культур и светской этики, предлагается изучать на переходной стадии от начальной к основной ступени общеобразовательной школы. И по месту в учебном плане, и по содержанию он служит важным связующим звеном между двумя этапами гуманитарного образования и воспитания школьников. С одной стороны, учебный курс ОРКСЭ дополняет обществоведческие аспекты предмета «Окружающий мир», с которым знакомятся учащиеся основной школы. С другой стороны, этот курс предваряет начинающееся в 5 классе изучение предмета «История». Таким образом, ознакомление с нравственными идеалами и ценностями религиозных и светских духовных традиций России происходит в контексте, отражающем глубинную связь прошлого и настоящего</a:t>
            </a:r>
            <a:endParaRPr/>
          </a:p>
          <a:p>
            <a:pPr lvl="0">
              <a:lnSpc>
                <a:spcPct val="90000"/>
              </a:lnSpc>
              <a:spcBef>
                <a:spcPts val="0"/>
              </a:spcBef>
              <a:defRPr/>
            </a:pPr>
            <a:r>
              <a:rPr/>
              <a:t>Основной методологический принцип реализации курса - культурологический подход, способствующий формированию у младших школьников первоначальных представлений о светской и религиозной культуре. В контексте данного учебно-методического комплекта культура понимается как духовное и материальное богатство народов мира, нашей страны, как образ жизни людей разных сообществ, обычаи, традиции и верования. Культура всегда связана с историей, подразумевает непрерывность нравственной, интеллектуальной, духовной жизни человека, общества и человечества - огромный, насчитывающий тысячелетия путь, который эта культура прошла; развитие различных исторических эпох, национальных культур. Такое широкое понимание человеческой культуры важно для процесса идентификации школьников как представителей всего человечества, своей страны, национальной, этнической, религиозной общности. ОСНОВНЫЕ ПОЛОЖЕНИЯ </a:t>
            </a:r>
            <a:endParaRPr/>
          </a:p>
          <a:p>
            <a:pPr lvl="0">
              <a:lnSpc>
                <a:spcPct val="90000"/>
              </a:lnSpc>
              <a:spcBef>
                <a:spcPts val="0"/>
              </a:spcBef>
              <a:defRPr/>
            </a:pPr>
            <a:r>
              <a:rPr/>
              <a:t>В УМК культура - религиозная и светская, представлена в традициях, ритуалах и обрядах древ- них людей и наших современников; в истории и языке; в архитектуре, искусстве, литературе, живописи, музыке; через быт людей, поскольку- он и есть реальная жизнь представителей каж- дой культуры, знакомство с которой дает возможность, увидеть, услышать, осязать - почувствовать эту культуру. Мир быта людей - это вещи, которые их окружают; привычный образ жизни, каждодневное поведение, обычное протекании жизни в ее реально-практических формах. С другой стороны, быт, всегда находящийся в сфере практики, мир вещей неразрывно связаны с глубинными символами, с идеями, ценностями, с интеллектуальным, нравственным, духовным развитием эпох, культур, сообществ. Понятие культуры…</a:t>
            </a:r>
            <a:endParaRPr/>
          </a:p>
          <a:p>
            <a:pPr lvl="0">
              <a:lnSpc>
                <a:spcPct val="90000"/>
              </a:lnSpc>
              <a:spcBef>
                <a:spcPts val="0"/>
              </a:spcBef>
              <a:defRPr/>
            </a:pPr>
            <a:r>
              <a:rPr/>
              <a:t>Поэтому в учебном материале предмета большое внимание уделяется описанию содержания и деталей жизни и обихода, поведения людей, представителей разных культур. Это и знакомство с жилищем, родом занятий, распорядком дня, характером труда и досуга, ритуалами, языком (язык священных книг, словесные формы – приветствия, прощания, обращения и т.д.) - все, в чем раскрываются те невидимые черты жизни, которые ярко характеризуют культуру той или иной группы, сообщества людей и по которым человек узнает своего или чужого. Такое понятие культуры тяготеет к этнографически- социологическому подходу, когда оно используется для описания жизни народов и социальных групп и их отношений. В отношения вступают реальные люди, представители культур, еще точнее: представители тех сообществ (народов, социальных групп), которых объединяет та или иная культура. А положение каждого конкретного человека в сообществе (его статус, социальная роль и т.п.) играют не последнюю роль в построении отношений с представителями других культур.</a:t>
            </a:r>
            <a:endParaRPr/>
          </a:p>
        </p:txBody>
      </p:sp>
      <p:sp>
        <p:nvSpPr>
          <p:cNvPr id="30724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1747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defRPr/>
            </a:pPr>
            <a:r>
              <a:rPr/>
              <a:t>	На этих базовых ценностях будет осуществляться воспитание детей в рамках нового курса. </a:t>
            </a:r>
            <a:endParaRPr/>
          </a:p>
          <a:p>
            <a:pPr lvl="0">
              <a:defRPr/>
            </a:pPr>
            <a:r>
              <a:rPr/>
              <a:t>	Содержание каждого модуля ориентировано на знакомство с соответствующей культурой и религиозной или светской традицией и не содержит критических оценок других религий  и мировоззрений. </a:t>
            </a:r>
            <a:endParaRPr/>
          </a:p>
          <a:p>
            <a:pPr lvl="0">
              <a:defRPr/>
            </a:pPr>
            <a:r>
              <a:rPr/>
              <a:t>	Содержание всех модулей комплексного учебного курса подчинено общей цели — воспитанию личности гражданина России посредством приобщения его к нравственным и мировоззренческим ценностям.</a:t>
            </a:r>
            <a:r>
              <a:rPr b="1" i="0" u="none"/>
              <a:t> </a:t>
            </a:r>
            <a:endParaRPr lang="en-US"/>
          </a:p>
        </p:txBody>
      </p:sp>
      <p:sp>
        <p:nvSpPr>
          <p:cNvPr id="31748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2771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defRPr/>
            </a:pPr>
            <a:r>
              <a:rPr/>
              <a:t>Курс ОРКСЭ и в целом образовательный процесс в общеобразовательном учреждении не предусматривает включение в программу посещения религиозных организаций (культовых сооружений). Специфика данных сооружений может демонстрироваться обучающимся на уроке в фото/видео/аудио формате.</a:t>
            </a:r>
            <a:endParaRPr/>
          </a:p>
        </p:txBody>
      </p:sp>
      <p:sp>
        <p:nvSpPr>
          <p:cNvPr id="32772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27" name="Shape 1027"/>
          <p:cNvSpPr>
            <a:spLocks noChangeShapeType="1" noGrp="1"/>
          </p:cNvSpPr>
          <p:nvPr>
            <p:ph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Font typeface="Arial"/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028" name="Shape 1028"/>
          <p:cNvSpPr>
            <a:spLocks noChangeShapeType="1"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endParaRPr lang="en-US" sz="1200"/>
          </a:p>
        </p:txBody>
      </p:sp>
      <p:sp>
        <p:nvSpPr>
          <p:cNvPr id="1029" name="Shape 1029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898989"/>
                </a:solidFill>
                <a:latin typeface="Calibri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Font typeface="Arial"/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028" name="Дата 3"/>
          <p:cNvSpPr>
            <a:spLocks noChangeShapeType="1"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rgbClr val="898989"/>
                </a:solidFill>
                <a:latin typeface="Calibri"/>
              </a:rPr>
              <a:t>*</a:t>
            </a:r>
            <a:endParaRPr/>
          </a:p>
        </p:txBody>
      </p:sp>
      <p:sp>
        <p:nvSpPr>
          <p:cNvPr id="1029" name="Нижний колонтитул 4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0" name="Номер слайда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898989"/>
                </a:solidFill>
                <a:latin typeface="Calibri"/>
              </a:rPr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gastena.kz/uploads/posts/1348632941_cult.jpg" TargetMode="External"/><Relationship Id="rId3" Type="http://schemas.openxmlformats.org/officeDocument/2006/relationships/image" Target="../media/image1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megastena.kz/uploads/posts/1348632941_cult.jpg" TargetMode="External"/><Relationship Id="rId4" Type="http://schemas.openxmlformats.org/officeDocument/2006/relationships/image" Target="../media/image1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img.webmd.com/dtmcms/live/webmd/consumer_assets/site_images/articles/health_tools/ADHD_children_slideshow/getty_rf_photo_of_man_helping_with_homework.jpg" TargetMode="External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useum.ru/" TargetMode="External"/><Relationship Id="rId3" Type="http://schemas.openxmlformats.org/officeDocument/2006/relationships/hyperlink" Target="http://ethicscenter.ru/" TargetMode="External"/><Relationship Id="rId4" Type="http://schemas.openxmlformats.org/officeDocument/2006/relationships/hyperlink" Target="file:///http://eoro.ru/wp-content/uploads/2012/01/www.gumfak.ru" TargetMode="External"/><Relationship Id="rId5" Type="http://schemas.openxmlformats.org/officeDocument/2006/relationships/hyperlink" Target="http://www.gmir.ru/" TargetMode="Externa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rkce.apkpro.ru/" TargetMode="External"/><Relationship Id="rId3" Type="http://schemas.openxmlformats.org/officeDocument/2006/relationships/hyperlink" Target="http://www.patriarchia.ru/" TargetMode="External"/><Relationship Id="rId4" Type="http://schemas.openxmlformats.org/officeDocument/2006/relationships/hyperlink" Target="http://www.otdelro.ru/" TargetMode="External"/><Relationship Id="rId5" Type="http://schemas.openxmlformats.org/officeDocument/2006/relationships/hyperlink" Target="https://www.muslim.ru/" TargetMode="External"/><Relationship Id="rId6" Type="http://schemas.openxmlformats.org/officeDocument/2006/relationships/hyperlink" Target="http://www.buddhism.ru/" TargetMode="External"/><Relationship Id="rId7" Type="http://schemas.openxmlformats.org/officeDocument/2006/relationships/hyperlink" Target="http://www.feor.ru/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hyperlink" Target="http://www.canoandes.com/images/8pro2_2.jpg" TargetMode="External"/><Relationship Id="rId8" Type="http://schemas.openxmlformats.org/officeDocument/2006/relationships/image" Target="../media/image6.jpg"/><Relationship Id="rId9" Type="http://schemas.openxmlformats.org/officeDocument/2006/relationships/hyperlink" Target="http://images.yandex.ru/yandsearch?p=9&amp;text=%D0%BF%D1%80%D0%B5%D0%B7%D0%B5%D0%BD%D1%82%D0%B0%D1%86%D0%B8%D1%8F%20%D0%BF%D0%BE%20%D0%B2%D1%8B%D0%B1%D0%BE%D1%80%D1%83%20%D0%BC%D0%BE%D0%B4%D1%83%D0%BB%D0%B5%D0%B9%20%D0%BA%D1%83%D1%80%D1%81%D0%B0%20%D0%9E%D0%A0%D0%9A%D0%A1%D0%AD&amp;noreask=1&amp;img_url=http%3A%2F%2Fwww.bebekresimlerim.org%2Fdata%2Fmedia%2F7%2Fwww.bebekresimlerim-_komik_-_bebek_-_resimleri_25.jpg&amp;pos=277&amp;rpt=simage&amp;lr=11302&amp;nojs=1" TargetMode="External"/><Relationship Id="rId10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hyperlink" Target="http://rage-cs.ru/_ld/8/863.jpg" TargetMode="External"/><Relationship Id="rId8" Type="http://schemas.openxmlformats.org/officeDocument/2006/relationships/image" Target="../media/image1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gastena.kz/uploads/posts/1348632941_cult.jpg" TargetMode="External"/><Relationship Id="rId3" Type="http://schemas.openxmlformats.org/officeDocument/2006/relationships/image" Target="../media/image1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megastena.kz/uploads/posts/1348632941_cult.jpg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ChangeShapeType="1" noGrp="1"/>
          </p:cNvSpPr>
          <p:nvPr>
            <p:ph type="ctrTitle"/>
          </p:nvPr>
        </p:nvSpPr>
        <p:spPr bwMode="auto">
          <a:xfrm>
            <a:off x="500062" y="357187"/>
            <a:ext cx="8358187" cy="3286125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2400" b="1" i="0" u="none">
                <a:solidFill>
                  <a:srgbClr val="FF0000"/>
                </a:solidFill>
                <a:latin typeface="Times New Roman"/>
                <a:ea typeface="Times New Roman"/>
              </a:rPr>
              <a:t>Родительское собрание по вопросам свободного и компетентного</a:t>
            </a:r>
            <a:r>
              <a:rPr sz="2400" b="1" i="1" u="none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sz="2400" b="1" i="0" u="none">
                <a:solidFill>
                  <a:srgbClr val="FF0000"/>
                </a:solidFill>
                <a:latin typeface="Times New Roman"/>
                <a:ea typeface="Times New Roman"/>
              </a:rPr>
              <a:t>выбора модуля </a:t>
            </a:r>
            <a:br>
              <a:rPr sz="2400" b="1" i="0" u="none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sz="2400" b="1" i="0" u="none">
                <a:solidFill>
                  <a:srgbClr val="FF0000"/>
                </a:solidFill>
                <a:latin typeface="Times New Roman"/>
                <a:ea typeface="Times New Roman"/>
              </a:rPr>
              <a:t> по курсу ОРКСЭ в 3-х классах </a:t>
            </a:r>
            <a:br>
              <a:rPr sz="2400" b="0" i="0" u="none">
                <a:solidFill>
                  <a:schemeClr val="accent2"/>
                </a:solidFill>
                <a:latin typeface="Times New Roman"/>
                <a:ea typeface="Times New Roman"/>
              </a:rPr>
            </a:br>
            <a:r>
              <a:rPr sz="2400" b="1" i="0" u="none">
                <a:solidFill>
                  <a:srgbClr val="FF0000"/>
                </a:solidFill>
                <a:latin typeface="Times New Roman"/>
                <a:ea typeface="Times New Roman"/>
              </a:rPr>
              <a:t>Цель: </a:t>
            </a:r>
            <a:br>
              <a:rPr sz="2400" b="1" i="0" u="none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sz="2400" b="1" i="1" u="none">
                <a:solidFill>
                  <a:srgbClr val="22199B"/>
                </a:solidFill>
                <a:latin typeface="Times New Roman"/>
                <a:ea typeface="Times New Roman"/>
              </a:rPr>
              <a:t>ознакомление родителей с  задачами нового курса, его структурой, содержанием, организацией. </a:t>
            </a:r>
            <a:br>
              <a:rPr sz="2400" b="0" i="0" u="none">
                <a:solidFill>
                  <a:schemeClr val="dk2"/>
                </a:solidFill>
                <a:latin typeface="Times New Roman"/>
                <a:ea typeface="Times New Roman"/>
              </a:rPr>
            </a:br>
            <a:endParaRPr lang="en-US" sz="2400"/>
          </a:p>
        </p:txBody>
      </p:sp>
      <p:pic>
        <p:nvPicPr>
          <p:cNvPr id="2051" name="Picture 20" descr="640_2211_8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85750" y="3000375"/>
            <a:ext cx="4357687" cy="3278187"/>
          </a:xfrm>
          <a:prstGeom prst="rect">
            <a:avLst/>
          </a:prstGeom>
          <a:noFill/>
          <a:ln w="15875">
            <a:solidFill>
              <a:srgbClr val="2FBB2F"/>
            </a:solidFill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250825" y="333375"/>
            <a:ext cx="8447087" cy="63357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000" b="1" i="0" u="none">
                <a:latin typeface="Times New Roman"/>
                <a:ea typeface="Times New Roman"/>
              </a:rPr>
              <a:t>     </a:t>
            </a:r>
            <a:endParaRPr/>
          </a:p>
          <a:p>
            <a:pPr marL="342900" lvl="0" indent="-342900" algn="just">
              <a:spcBef>
                <a:spcPts val="0"/>
              </a:spcBef>
              <a:buNone/>
              <a:defRPr/>
            </a:pPr>
            <a:r>
              <a:rPr sz="2000" b="1" i="0" u="none">
                <a:solidFill>
                  <a:srgbClr val="C00000"/>
                </a:solidFill>
                <a:latin typeface="Times New Roman"/>
                <a:ea typeface="Times New Roman"/>
              </a:rPr>
              <a:t>     </a:t>
            </a:r>
            <a:r>
              <a:rPr sz="2800" b="1" i="0" u="none">
                <a:solidFill>
                  <a:srgbClr val="C00000"/>
                </a:solidFill>
                <a:latin typeface="Times New Roman"/>
                <a:ea typeface="Times New Roman"/>
              </a:rPr>
              <a:t>Цель предмета</a:t>
            </a:r>
            <a:r>
              <a:rPr sz="2800" b="1" i="0" u="non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sz="2800" b="1" i="0" u="none">
                <a:solidFill>
                  <a:srgbClr val="C00000"/>
                </a:solidFill>
                <a:latin typeface="Times New Roman"/>
                <a:ea typeface="Times New Roman"/>
              </a:rPr>
              <a:t>ОРКСЭ</a:t>
            </a:r>
            <a:r>
              <a:rPr sz="2800" b="1" i="0" u="non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sz="2800">
                <a:latin typeface="Times New Roman"/>
                <a:ea typeface="Times New Roman"/>
              </a:rPr>
              <a:t>- формирование у младшего подростка мотивации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  <a:endParaRPr/>
          </a:p>
        </p:txBody>
      </p:sp>
      <p:pic>
        <p:nvPicPr>
          <p:cNvPr id="11267" name="Picture 6" descr="http://megastena.kz/uploads/posts/1348632941_cult.jpg">
            <a:hlinkClick r:id="rId2"/>
          </p:cNvPr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2660650" y="3929062"/>
            <a:ext cx="5416550" cy="2428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395287" y="260350"/>
            <a:ext cx="8229600" cy="36036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200" b="1" i="0" u="none">
                <a:solidFill>
                  <a:srgbClr val="22199B"/>
                </a:solidFill>
                <a:latin typeface="Times New Roman"/>
                <a:ea typeface="Times New Roman"/>
              </a:rPr>
              <a:t>Основные задачи предмета ОРКСЭ</a:t>
            </a:r>
            <a:r>
              <a:rPr sz="3200" b="1" i="0" u="none">
                <a:solidFill>
                  <a:srgbClr val="22199B"/>
                </a:solidFill>
                <a:latin typeface="Times New Roman"/>
                <a:ea typeface="Times New Roman"/>
              </a:rPr>
              <a:t> </a:t>
            </a:r>
            <a:endParaRPr/>
          </a:p>
        </p:txBody>
      </p:sp>
      <p:sp>
        <p:nvSpPr>
          <p:cNvPr id="12291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323850" y="908050"/>
            <a:ext cx="8640762" cy="5689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SzPct val="100000"/>
              <a:buFont typeface="Arial"/>
              <a:buChar char="•"/>
              <a:defRPr/>
            </a:pPr>
            <a:r>
              <a:rPr sz="2800">
                <a:latin typeface="Times New Roman"/>
                <a:ea typeface="Times New Roman"/>
              </a:rPr>
              <a:t> Воспитание способности к духовному развитию, нравственному самосовершенствованию.</a:t>
            </a:r>
            <a:endParaRPr/>
          </a:p>
          <a:p>
            <a:pPr marL="342900" lvl="0" indent="-342900">
              <a:spcBef>
                <a:spcPts val="0"/>
              </a:spcBef>
              <a:buSzPct val="100000"/>
              <a:buFont typeface="Arial"/>
              <a:buChar char="•"/>
              <a:defRPr/>
            </a:pPr>
            <a:endParaRPr lang="en-US" sz="2800"/>
          </a:p>
          <a:p>
            <a:pPr marL="342900" lvl="0" indent="-342900">
              <a:spcBef>
                <a:spcPts val="0"/>
              </a:spcBef>
              <a:buSzPct val="100000"/>
              <a:buFont typeface="Arial"/>
              <a:buChar char="•"/>
              <a:defRPr/>
            </a:pPr>
            <a:r>
              <a:rPr sz="2800">
                <a:latin typeface="Times New Roman"/>
                <a:ea typeface="Times New Roman"/>
              </a:rPr>
              <a:t>Формирование первоначальных представлений о светской этике, об отечественных традиционных религиях, их роли в культуре, истории и современности России.</a:t>
            </a:r>
            <a:endParaRPr/>
          </a:p>
        </p:txBody>
      </p:sp>
      <p:pic>
        <p:nvPicPr>
          <p:cNvPr id="12292" name="Picture 6" descr="http://megastena.kz/uploads/posts/1348632941_cult.jpg">
            <a:hlinkClick r:id="rId3"/>
          </p:cNvPr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3419475" y="4365625"/>
            <a:ext cx="5076825" cy="2276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714375" y="274637"/>
            <a:ext cx="8072437" cy="1082675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200" b="1" i="0" u="none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Структура курса</a:t>
            </a:r>
            <a:br>
              <a:rPr sz="2400" b="1" i="1" u="none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sz="2400" b="1" i="0" u="none">
                <a:solidFill>
                  <a:schemeClr val="dk2"/>
                </a:solidFill>
                <a:latin typeface="Times New Roman"/>
                <a:ea typeface="Times New Roman"/>
              </a:rPr>
              <a:t>«Основы религиозных культур и светской этики»:</a:t>
            </a:r>
            <a:endParaRPr/>
          </a:p>
        </p:txBody>
      </p:sp>
      <p:sp>
        <p:nvSpPr>
          <p:cNvPr id="13316" name="Rectangle 5"/>
          <p:cNvSpPr>
            <a:spLocks noChangeShapeType="1" noGrp="1"/>
          </p:cNvSpPr>
          <p:nvPr/>
        </p:nvSpPr>
        <p:spPr bwMode="auto">
          <a:xfrm flipH="0" flipV="0">
            <a:off x="357186" y="5062602"/>
            <a:ext cx="8572572" cy="82299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2400" b="0" i="1" u="none">
                <a:latin typeface="Times New Roman"/>
                <a:ea typeface="Times New Roman"/>
              </a:rPr>
              <a:t>Учебный курс ОРКСЭ -  единая комплексная учебно-воспитательная система</a:t>
            </a:r>
            <a:endParaRPr/>
          </a:p>
        </p:txBody>
      </p:sp>
      <p:sp>
        <p:nvSpPr>
          <p:cNvPr id="2033795432" name=""/>
          <p:cNvSpPr/>
          <p:nvPr/>
        </p:nvSpPr>
        <p:spPr bwMode="auto">
          <a:xfrm flipH="0" flipV="0">
            <a:off x="714375" y="1357311"/>
            <a:ext cx="8072796" cy="335283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  <a:p>
            <a:pPr marL="394023" indent="-394023">
              <a:buFont typeface="Arial"/>
              <a:buChar char="•"/>
              <a:defRPr/>
            </a:pPr>
            <a:r>
              <a:rPr sz="2800" b="0" i="0" u="none">
                <a:solidFill>
                  <a:schemeClr val="accent3">
                    <a:lumMod val="50000"/>
                  </a:schemeClr>
                </a:solidFill>
                <a:latin typeface="Agency FB"/>
                <a:ea typeface="Arial"/>
                <a:cs typeface="Agency FB"/>
              </a:rPr>
              <a:t>Основы православной культуры.</a:t>
            </a:r>
            <a:endParaRPr sz="2800">
              <a:solidFill>
                <a:schemeClr val="accent3">
                  <a:lumMod val="50000"/>
                </a:schemeClr>
              </a:solidFill>
              <a:latin typeface="Agency FB"/>
              <a:cs typeface="Agency FB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sz="2800" b="0" i="0" u="none">
                <a:solidFill>
                  <a:schemeClr val="accent3">
                    <a:lumMod val="50000"/>
                  </a:schemeClr>
                </a:solidFill>
                <a:latin typeface="Agency FB"/>
                <a:ea typeface="Arial"/>
                <a:cs typeface="Agency FB"/>
              </a:rPr>
              <a:t>Основы исламской культуры.</a:t>
            </a:r>
            <a:endParaRPr sz="2800">
              <a:solidFill>
                <a:schemeClr val="accent3">
                  <a:lumMod val="50000"/>
                </a:schemeClr>
              </a:solidFill>
              <a:latin typeface="Agency FB"/>
              <a:cs typeface="Agency FB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sz="2800" b="0" i="0" u="none">
                <a:solidFill>
                  <a:schemeClr val="accent3">
                    <a:lumMod val="50000"/>
                  </a:schemeClr>
                </a:solidFill>
                <a:latin typeface="Agency FB"/>
                <a:ea typeface="Arial"/>
                <a:cs typeface="Agency FB"/>
              </a:rPr>
              <a:t>Основы буддийской культуры.</a:t>
            </a:r>
            <a:endParaRPr sz="2800">
              <a:solidFill>
                <a:schemeClr val="accent3">
                  <a:lumMod val="50000"/>
                </a:schemeClr>
              </a:solidFill>
              <a:latin typeface="Agency FB"/>
              <a:cs typeface="Agency FB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sz="2800" b="0" i="0" u="none">
                <a:solidFill>
                  <a:schemeClr val="accent3">
                    <a:lumMod val="50000"/>
                  </a:schemeClr>
                </a:solidFill>
                <a:latin typeface="Agency FB"/>
                <a:ea typeface="Arial"/>
                <a:cs typeface="Agency FB"/>
              </a:rPr>
              <a:t>Основы иудейской культуры.</a:t>
            </a:r>
            <a:endParaRPr sz="2800">
              <a:solidFill>
                <a:schemeClr val="accent3">
                  <a:lumMod val="50000"/>
                </a:schemeClr>
              </a:solidFill>
              <a:latin typeface="Agency FB"/>
              <a:cs typeface="Agency FB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sz="2800" b="0" i="0" u="none">
                <a:solidFill>
                  <a:schemeClr val="accent3">
                    <a:lumMod val="50000"/>
                  </a:schemeClr>
                </a:solidFill>
                <a:latin typeface="Agency FB"/>
                <a:ea typeface="Arial"/>
                <a:cs typeface="Agency FB"/>
              </a:rPr>
              <a:t>Основы религиозных культур народов России.</a:t>
            </a:r>
            <a:endParaRPr sz="2800">
              <a:solidFill>
                <a:schemeClr val="accent3">
                  <a:lumMod val="50000"/>
                </a:schemeClr>
              </a:solidFill>
              <a:latin typeface="Agency FB"/>
              <a:cs typeface="Agency FB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sz="2800" b="0" i="0" u="none">
                <a:solidFill>
                  <a:schemeClr val="accent3">
                    <a:lumMod val="50000"/>
                  </a:schemeClr>
                </a:solidFill>
                <a:latin typeface="Agency FB"/>
                <a:ea typeface="Arial"/>
                <a:cs typeface="Agency FB"/>
              </a:rPr>
              <a:t>Основы светской этики.</a:t>
            </a:r>
            <a:endParaRPr sz="2800">
              <a:solidFill>
                <a:schemeClr val="accent3">
                  <a:lumMod val="50000"/>
                </a:schemeClr>
              </a:solidFill>
              <a:latin typeface="Agency FB"/>
              <a:cs typeface="Agency F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68312" y="260350"/>
            <a:ext cx="8229600" cy="511175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200" b="1" i="0" u="none">
                <a:solidFill>
                  <a:srgbClr val="22199B"/>
                </a:solidFill>
                <a:latin typeface="Times New Roman"/>
                <a:ea typeface="Times New Roman"/>
              </a:rPr>
              <a:t>Структура предмета</a:t>
            </a:r>
            <a:r>
              <a:rPr sz="3200" b="1" i="0" u="none">
                <a:solidFill>
                  <a:srgbClr val="22199B"/>
                </a:solidFill>
              </a:rPr>
              <a:t> </a:t>
            </a:r>
            <a:endParaRPr/>
          </a:p>
        </p:txBody>
      </p:sp>
      <p:pic>
        <p:nvPicPr>
          <p:cNvPr id="14339" name="Picture 14"/>
          <p:cNvPicPr>
            <a:picLocks noChangeAspect="1" noGrp="1"/>
          </p:cNvPicPr>
          <p:nvPr/>
        </p:nvPicPr>
        <p:blipFill>
          <a:blip r:embed="rId3"/>
          <a:srcRect l="0" t="0" r="49200" b="0"/>
          <a:stretch/>
        </p:blipFill>
        <p:spPr bwMode="auto">
          <a:xfrm>
            <a:off x="144462" y="2671762"/>
            <a:ext cx="1423987" cy="1876425"/>
          </a:xfrm>
          <a:prstGeom prst="rect">
            <a:avLst/>
          </a:prstGeom>
          <a:noFill/>
        </p:spPr>
      </p:pic>
      <p:sp>
        <p:nvSpPr>
          <p:cNvPr id="14340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1476375" y="2781300"/>
            <a:ext cx="7343775" cy="35274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sz="2400" b="1" i="1" u="none">
                <a:latin typeface="Times New Roman"/>
                <a:ea typeface="Times New Roman"/>
              </a:rPr>
              <a:t>Все модули нового предмета соединяются общими тематическими блоками</a:t>
            </a:r>
            <a:r>
              <a:rPr sz="2400" b="0" i="1" u="none">
                <a:latin typeface="Times New Roman"/>
                <a:ea typeface="Times New Roman"/>
              </a:rPr>
              <a:t>: </a:t>
            </a:r>
            <a:endParaRPr/>
          </a:p>
          <a:p>
            <a:pPr marL="342900" lvl="0" indent="-342900">
              <a:spcBef>
                <a:spcPts val="0"/>
              </a:spcBef>
              <a:buFont typeface="Arial"/>
              <a:buAutoNum type="arabicPeriod"/>
              <a:defRPr/>
            </a:pPr>
            <a:r>
              <a:rPr sz="2400" b="0" i="0" u="none">
                <a:latin typeface="Times New Roman"/>
                <a:ea typeface="Times New Roman"/>
              </a:rPr>
              <a:t>Духовные ценности и нравственные идеалы в жизни человека и общества .</a:t>
            </a:r>
            <a:endParaRPr/>
          </a:p>
          <a:p>
            <a:pPr marL="342900" lvl="0" indent="-342900">
              <a:spcBef>
                <a:spcPts val="0"/>
              </a:spcBef>
              <a:buFont typeface="Arial"/>
              <a:buAutoNum type="arabicPeriod"/>
              <a:defRPr/>
            </a:pPr>
            <a:r>
              <a:rPr sz="2400" b="0" i="0" u="none">
                <a:latin typeface="Times New Roman"/>
                <a:ea typeface="Times New Roman"/>
              </a:rPr>
              <a:t>Основы традиционных религий и светской этики Традиционные религии и этика в России. </a:t>
            </a:r>
            <a:endParaRPr/>
          </a:p>
          <a:p>
            <a:pPr marL="342900" lvl="0" indent="-342900">
              <a:spcBef>
                <a:spcPts val="0"/>
              </a:spcBef>
              <a:buFont typeface="Arial"/>
              <a:buAutoNum type="arabicPeriod"/>
              <a:defRPr/>
            </a:pPr>
            <a:r>
              <a:rPr sz="2400" b="0" i="0" u="none">
                <a:latin typeface="Times New Roman"/>
                <a:ea typeface="Times New Roman"/>
              </a:rPr>
              <a:t>Духовные традиции многонационального народа России.</a:t>
            </a:r>
            <a:endParaRPr/>
          </a:p>
        </p:txBody>
      </p:sp>
      <p:pic>
        <p:nvPicPr>
          <p:cNvPr id="14341" name="Picture 11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7585075" y="811212"/>
            <a:ext cx="1368425" cy="1782762"/>
          </a:xfrm>
          <a:prstGeom prst="rect">
            <a:avLst/>
          </a:prstGeom>
          <a:noFill/>
        </p:spPr>
      </p:pic>
      <p:pic>
        <p:nvPicPr>
          <p:cNvPr id="14342" name="Picture 15"/>
          <p:cNvPicPr>
            <a:picLocks noChangeAspect="1" noGrp="1"/>
          </p:cNvPicPr>
          <p:nvPr/>
        </p:nvPicPr>
        <p:blipFill>
          <a:blip r:embed="rId5"/>
          <a:srcRect l="49167" t="0" r="0" b="0"/>
          <a:stretch/>
        </p:blipFill>
        <p:spPr bwMode="auto">
          <a:xfrm>
            <a:off x="1782762" y="792162"/>
            <a:ext cx="1428750" cy="1884362"/>
          </a:xfrm>
          <a:prstGeom prst="rect">
            <a:avLst/>
          </a:prstGeom>
          <a:noFill/>
        </p:spPr>
      </p:pic>
      <p:pic>
        <p:nvPicPr>
          <p:cNvPr id="14343" name="Picture 16"/>
          <p:cNvPicPr>
            <a:picLocks noChangeAspect="1" noGrp="1"/>
          </p:cNvPicPr>
          <p:nvPr/>
        </p:nvPicPr>
        <p:blipFill>
          <a:blip r:embed="rId6"/>
          <a:srcRect l="8473" t="18967" r="44868" b="0"/>
          <a:stretch/>
        </p:blipFill>
        <p:spPr bwMode="auto">
          <a:xfrm>
            <a:off x="6145212" y="792162"/>
            <a:ext cx="1439862" cy="1906587"/>
          </a:xfrm>
          <a:prstGeom prst="rect">
            <a:avLst/>
          </a:prstGeom>
          <a:noFill/>
        </p:spPr>
      </p:pic>
      <p:pic>
        <p:nvPicPr>
          <p:cNvPr id="14344" name="Picture 17"/>
          <p:cNvPicPr>
            <a:picLocks noChangeAspect="1" noGrp="1"/>
          </p:cNvPicPr>
          <p:nvPr/>
        </p:nvPicPr>
        <p:blipFill>
          <a:blip r:embed="rId7"/>
          <a:srcRect l="49152" t="0" r="0" b="0"/>
          <a:stretch/>
        </p:blipFill>
        <p:spPr bwMode="auto">
          <a:xfrm>
            <a:off x="323850" y="801687"/>
            <a:ext cx="1409700" cy="1866900"/>
          </a:xfrm>
          <a:prstGeom prst="rect">
            <a:avLst/>
          </a:prstGeom>
          <a:noFill/>
        </p:spPr>
      </p:pic>
      <p:pic>
        <p:nvPicPr>
          <p:cNvPr id="14345" name="Picture 18"/>
          <p:cNvPicPr>
            <a:picLocks noChangeAspect="1" noGrp="1"/>
          </p:cNvPicPr>
          <p:nvPr/>
        </p:nvPicPr>
        <p:blipFill>
          <a:blip r:embed="rId8"/>
          <a:stretch/>
        </p:blipFill>
        <p:spPr bwMode="auto">
          <a:xfrm>
            <a:off x="3211512" y="771525"/>
            <a:ext cx="1416050" cy="1887537"/>
          </a:xfrm>
          <a:prstGeom prst="rect">
            <a:avLst/>
          </a:prstGeom>
          <a:noFill/>
        </p:spPr>
      </p:pic>
      <p:pic>
        <p:nvPicPr>
          <p:cNvPr id="14346" name="Picture 19"/>
          <p:cNvPicPr>
            <a:picLocks noChangeAspect="1" noGrp="1"/>
          </p:cNvPicPr>
          <p:nvPr/>
        </p:nvPicPr>
        <p:blipFill>
          <a:blip r:embed="rId9"/>
          <a:stretch/>
        </p:blipFill>
        <p:spPr bwMode="auto">
          <a:xfrm>
            <a:off x="4643437" y="792162"/>
            <a:ext cx="1419225" cy="1866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357187" y="357187"/>
            <a:ext cx="8535987" cy="3359150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l">
              <a:spcBef>
                <a:spcPts val="0"/>
              </a:spcBef>
              <a:buNone/>
              <a:defRPr/>
            </a:pPr>
            <a:r>
              <a:rPr sz="3200" b="1" i="0" u="none">
                <a:solidFill>
                  <a:srgbClr val="FF0000"/>
                </a:solidFill>
                <a:latin typeface="Times New Roman"/>
              </a:rPr>
              <a:t>               </a:t>
            </a:r>
            <a:r>
              <a:rPr sz="3200" b="1" i="0" u="none">
                <a:solidFill>
                  <a:srgbClr val="C00000"/>
                </a:solidFill>
                <a:latin typeface="Times New Roman"/>
              </a:rPr>
              <a:t>Содержание модулей курса:</a:t>
            </a:r>
            <a:br>
              <a:rPr sz="3200" b="1" i="0" u="none">
                <a:solidFill>
                  <a:srgbClr val="C00000"/>
                </a:solidFill>
                <a:latin typeface="Times New Roman"/>
              </a:rPr>
            </a:br>
            <a:r>
              <a:rPr sz="2400">
                <a:latin typeface="Times New Roman"/>
              </a:rPr>
              <a:t>-</a:t>
            </a:r>
            <a:r>
              <a:rPr sz="2400">
                <a:solidFill>
                  <a:srgbClr val="C00000"/>
                </a:solidFill>
                <a:latin typeface="Times New Roman"/>
              </a:rPr>
              <a:t> </a:t>
            </a:r>
            <a:r>
              <a:rPr sz="2400">
                <a:latin typeface="Times New Roman"/>
              </a:rPr>
              <a:t>ориентировано на общее знакомство с соответствующими религиями,  их культурой; </a:t>
            </a:r>
            <a:br>
              <a:rPr sz="2400">
                <a:latin typeface="Times New Roman"/>
              </a:rPr>
            </a:br>
            <a:r>
              <a:rPr sz="2400">
                <a:latin typeface="Times New Roman"/>
              </a:rPr>
              <a:t>- не включает специальных богословских вопросов;</a:t>
            </a:r>
            <a:br>
              <a:rPr sz="2400">
                <a:latin typeface="Times New Roman"/>
              </a:rPr>
            </a:br>
            <a:r>
              <a:rPr sz="2400">
                <a:latin typeface="Times New Roman"/>
              </a:rPr>
              <a:t> - не содержит критических оценок других религий и мировоззрений</a:t>
            </a:r>
            <a:endParaRPr/>
          </a:p>
        </p:txBody>
      </p:sp>
      <p:graphicFrame>
        <p:nvGraphicFramePr>
          <p:cNvPr id="15363" name="Group 8"/>
          <p:cNvGraphicFramePr>
            <a:graphicFrameLocks xmlns:a="http://schemas.openxmlformats.org/drawingml/2006/main" noGrp="1"/>
          </p:cNvGraphicFramePr>
          <p:nvPr/>
        </p:nvGraphicFramePr>
        <p:xfrm>
          <a:off x="539750" y="4005263"/>
          <a:ext cx="8064500" cy="1871663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103688"/>
                <a:gridCol w="3960812"/>
              </a:tblGrid>
              <a:tr h="647699">
                <a:tc rowSpan="3"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i="0" u="none" strike="noStrike" cap="none">
                          <a:ln>
                            <a:noFill/>
                          </a:ln>
                          <a:solidFill>
                            <a:srgbClr val="22199B"/>
                          </a:solidFill>
                          <a:latin typeface="Times New Roman"/>
                          <a:cs typeface="Times New Roman"/>
                        </a:rPr>
                        <a:t>                      Три 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i="0" u="none" strike="noStrike" cap="none">
                          <a:ln>
                            <a:noFill/>
                          </a:ln>
                          <a:solidFill>
                            <a:srgbClr val="22199B"/>
                          </a:solidFill>
                          <a:latin typeface="Times New Roman"/>
                          <a:cs typeface="Times New Roman"/>
                        </a:rPr>
                        <a:t>базовые  национальные ценности</a:t>
                      </a:r>
                      <a:endParaRPr/>
                    </a:p>
                  </a:txBody>
                  <a:tcPr marL="91439" marR="91439" marT="45714" marB="45714">
                    <a:lnL w="12699" algn="ctr">
                      <a:solidFill>
                        <a:srgbClr val="000000"/>
                      </a:solidFill>
                    </a:lnL>
                    <a:lnR w="38100" algn="ctr">
                      <a:solidFill>
                        <a:schemeClr val="tx1"/>
                      </a:solidFill>
                    </a:lnR>
                    <a:lnT w="381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i="1" u="none" strike="noStrike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Отечество</a:t>
                      </a:r>
                      <a:endParaRPr/>
                    </a:p>
                  </a:txBody>
                  <a:tcPr marL="91439" marR="91439" marT="45714" marB="45714" anchor="ctr">
                    <a:lnL w="38100" algn="ctr">
                      <a:solidFill>
                        <a:schemeClr val="tx1"/>
                      </a:solidFill>
                    </a:lnL>
                    <a:lnR w="38100" algn="ctr">
                      <a:solidFill>
                        <a:schemeClr val="tx1"/>
                      </a:solidFill>
                    </a:lnR>
                    <a:lnT w="381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576263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i="1" u="none" strike="noStrike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Семья </a:t>
                      </a:r>
                      <a:endParaRPr/>
                    </a:p>
                  </a:txBody>
                  <a:tcPr marL="91439" marR="91439" marT="45714" marB="45714" anchor="ctr">
                    <a:lnL w="38100" algn="ctr">
                      <a:solidFill>
                        <a:schemeClr val="tx1"/>
                      </a:solidFill>
                    </a:lnL>
                    <a:lnR w="38100" algn="ctr">
                      <a:solidFill>
                        <a:schemeClr val="tx1"/>
                      </a:solidFill>
                    </a:lnR>
                    <a:lnT w="381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647699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i="1" u="none" strike="noStrike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Религия </a:t>
                      </a:r>
                      <a:endParaRPr/>
                    </a:p>
                  </a:txBody>
                  <a:tcPr marL="91439" marR="91439" marT="45714" marB="45714" anchor="ctr">
                    <a:lnL w="38100" algn="ctr">
                      <a:solidFill>
                        <a:schemeClr val="tx1"/>
                      </a:solidFill>
                    </a:lnL>
                    <a:lnR w="38100" algn="ctr">
                      <a:solidFill>
                        <a:schemeClr val="tx1"/>
                      </a:solidFill>
                    </a:lnR>
                    <a:lnT w="381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60350"/>
            <a:ext cx="8229600" cy="720724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200" b="1" i="0" u="none">
                <a:solidFill>
                  <a:srgbClr val="C00000"/>
                </a:solidFill>
                <a:latin typeface="Times New Roman"/>
                <a:ea typeface="Times New Roman"/>
              </a:rPr>
              <a:t>На занятиях курса ОРКСЭ</a:t>
            </a:r>
            <a:endParaRPr/>
          </a:p>
        </p:txBody>
      </p:sp>
      <p:sp>
        <p:nvSpPr>
          <p:cNvPr id="16387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285750" y="1196975"/>
            <a:ext cx="8401050" cy="43195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endParaRPr lang="en-US" sz="2800"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 b="1" i="0" u="sng">
                <a:solidFill>
                  <a:srgbClr val="3B2EDE"/>
                </a:solidFill>
                <a:latin typeface="Times New Roman"/>
                <a:ea typeface="Times New Roman"/>
              </a:rPr>
              <a:t>Изучаются: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>
                <a:latin typeface="Times New Roman"/>
                <a:ea typeface="Times New Roman"/>
              </a:rPr>
              <a:t>исторические факты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>
                <a:latin typeface="Times New Roman"/>
                <a:ea typeface="Times New Roman"/>
              </a:rPr>
              <a:t>информация о существующих религиях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endParaRPr lang="en-US" sz="2800"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 b="1" i="0" u="sng">
                <a:solidFill>
                  <a:srgbClr val="3B2EDE"/>
                </a:solidFill>
                <a:latin typeface="Times New Roman"/>
                <a:ea typeface="Times New Roman"/>
              </a:rPr>
              <a:t>Происходит: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>
                <a:latin typeface="Times New Roman"/>
                <a:ea typeface="Times New Roman"/>
              </a:rPr>
              <a:t>приобщение к общечеловеческим и духовным ценностям </a:t>
            </a:r>
            <a:r>
              <a:rPr sz="2800" b="0" i="1" u="none">
                <a:latin typeface="Times New Roman"/>
                <a:ea typeface="Times New Roman"/>
              </a:rPr>
              <a:t>(через актуализацию опыта детей)</a:t>
            </a:r>
            <a:endParaRPr/>
          </a:p>
        </p:txBody>
      </p:sp>
      <p:sp>
        <p:nvSpPr>
          <p:cNvPr id="16388" name="Прямоугольник 3"/>
          <p:cNvSpPr>
            <a:spLocks noChangeShapeType="1" noGrp="1"/>
          </p:cNvSpPr>
          <p:nvPr/>
        </p:nvSpPr>
        <p:spPr bwMode="auto">
          <a:xfrm>
            <a:off x="2286000" y="3105150"/>
            <a:ext cx="4572000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684212" y="404812"/>
            <a:ext cx="8229600" cy="49053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200" b="1" i="0" u="none">
                <a:solidFill>
                  <a:srgbClr val="C00000"/>
                </a:solidFill>
                <a:latin typeface="Times New Roman"/>
                <a:ea typeface="Times New Roman"/>
              </a:rPr>
              <a:t>Организация изучения</a:t>
            </a:r>
            <a:endParaRPr/>
          </a:p>
        </p:txBody>
      </p:sp>
      <p:sp>
        <p:nvSpPr>
          <p:cNvPr id="17411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214312" y="928686"/>
            <a:ext cx="8655050" cy="55721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>
                <a:latin typeface="Times New Roman"/>
                <a:ea typeface="Times New Roman"/>
              </a:rPr>
              <a:t>Совместные размышления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>
                <a:latin typeface="Times New Roman"/>
                <a:ea typeface="Times New Roman"/>
              </a:rPr>
              <a:t>Эссе</a:t>
            </a:r>
            <a:endParaRPr lang="en-US" sz="2800"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 b="0" i="0" u="none">
                <a:latin typeface="Times New Roman"/>
                <a:ea typeface="Times New Roman"/>
              </a:rPr>
              <a:t>Тренинг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 b="0" i="0" u="none">
                <a:latin typeface="Times New Roman"/>
                <a:ea typeface="Times New Roman"/>
              </a:rPr>
              <a:t>Интерактивные экскурсии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 b="0" i="0" u="none">
                <a:latin typeface="Times New Roman"/>
                <a:ea typeface="Times New Roman"/>
              </a:rPr>
              <a:t>Совместные проекты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 b="0" i="0" u="none">
                <a:latin typeface="Times New Roman"/>
                <a:ea typeface="Times New Roman"/>
              </a:rPr>
              <a:t>Изучение притч 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 b="0" i="0" u="none">
                <a:latin typeface="Times New Roman"/>
                <a:ea typeface="Times New Roman"/>
              </a:rPr>
              <a:t>Игры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 b="0" i="0" u="none">
                <a:latin typeface="Times New Roman"/>
                <a:ea typeface="Times New Roman"/>
              </a:rPr>
              <a:t>Практические упражнения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800" b="0" i="0" u="none">
                <a:latin typeface="Times New Roman"/>
                <a:ea typeface="Times New Roman"/>
              </a:rPr>
              <a:t>Анализ и сочинение сказок, притч… 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500062" y="274637"/>
            <a:ext cx="8186737" cy="706437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200" b="1" i="0" u="none">
                <a:solidFill>
                  <a:srgbClr val="C00000"/>
                </a:solidFill>
                <a:latin typeface="Times New Roman"/>
                <a:ea typeface="Times New Roman"/>
              </a:rPr>
              <a:t>Обеспечение свободного и компетентного выбора родителями</a:t>
            </a:r>
            <a:endParaRPr/>
          </a:p>
        </p:txBody>
      </p:sp>
      <p:sp>
        <p:nvSpPr>
          <p:cNvPr id="18435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179387" y="1196975"/>
            <a:ext cx="8713787" cy="54721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US" sz="2400">
                <a:latin typeface="Times New Roman"/>
                <a:ea typeface="Times New Roman"/>
              </a:rPr>
              <a:t>  Результат выбора - заявление родителей 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US" sz="2400">
                <a:latin typeface="Times New Roman"/>
                <a:ea typeface="Times New Roman"/>
              </a:rPr>
              <a:t>  Форма заяв</a:t>
            </a:r>
            <a:r>
              <a:rPr lang="ru-RU" sz="2400">
                <a:latin typeface="Times New Roman"/>
                <a:ea typeface="Times New Roman"/>
              </a:rPr>
              <a:t>ления</a:t>
            </a:r>
            <a:r>
              <a:rPr lang="en-US" sz="2400">
                <a:latin typeface="Times New Roman"/>
                <a:ea typeface="Times New Roman"/>
              </a:rPr>
              <a:t> имеется на сайте школы </a:t>
            </a:r>
            <a:endParaRPr/>
          </a:p>
        </p:txBody>
      </p:sp>
      <p:pic>
        <p:nvPicPr>
          <p:cNvPr id="18436" name="Picture 12" descr="http://img.webmd.com/dtmcms/live/webmd/consumer_assets/site_images/articles/health_tools/ADHD_children_slideshow/getty_rf_photo_of_man_helping_with_homework.jpg">
            <a:hlinkClick r:id="rId3"/>
          </p:cNvPr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3576637" y="2724150"/>
            <a:ext cx="5243512" cy="3563937"/>
          </a:xfrm>
          <a:prstGeom prst="rect">
            <a:avLst/>
          </a:prstGeom>
          <a:noFill/>
        </p:spPr>
      </p:pic>
      <p:pic>
        <p:nvPicPr>
          <p:cNvPr id="18437" name="Picture 6" descr="C:\Documents and Settings\Пользователь\Рабочий стол\f60c814148a1e818cd0bb1af3754abdd[1].jpg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428625" y="2601912"/>
            <a:ext cx="3063875" cy="38084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186737" cy="86836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200" b="1" i="0" u="none">
                <a:solidFill>
                  <a:srgbClr val="C00000"/>
                </a:solidFill>
                <a:latin typeface="Times New Roman"/>
                <a:ea typeface="Times New Roman"/>
              </a:rPr>
              <a:t>Полезные интернет-ресурсы</a:t>
            </a:r>
            <a:endParaRPr/>
          </a:p>
        </p:txBody>
      </p:sp>
      <p:sp>
        <p:nvSpPr>
          <p:cNvPr id="19459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428625" y="1571625"/>
            <a:ext cx="8258175" cy="4214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400">
                <a:latin typeface="Times New Roman"/>
                <a:ea typeface="Times New Roman"/>
              </a:rPr>
              <a:t>1.Портал «Музеи России»: </a:t>
            </a: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hlinkClick r:id="rId2" tooltip="http://www.museum.ru/"/>
              </a:rPr>
              <a:t>http</a:t>
            </a: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hlinkClick r:id="rId2" tooltip="http://www.museum.ru/"/>
              </a:rPr>
              <a:t>://</a:t>
            </a: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hlinkClick r:id="rId2" tooltip="http://www.museum.ru/"/>
              </a:rPr>
              <a:t>www</a:t>
            </a: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hlinkClick r:id="rId2" tooltip="http://www.museum.ru/"/>
              </a:rPr>
              <a:t>.</a:t>
            </a: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hlinkClick r:id="rId2" tooltip="http://www.museum.ru/"/>
              </a:rPr>
              <a:t>museum</a:t>
            </a: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hlinkClick r:id="rId2" tooltip="http://www.museum.ru/"/>
              </a:rPr>
              <a:t>.</a:t>
            </a: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hlinkClick r:id="rId2" tooltip="http://www.museum.ru/"/>
              </a:rPr>
              <a:t>ru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sz="2400" b="0" i="0" u="none">
                <a:latin typeface="Times New Roman"/>
                <a:ea typeface="Times New Roman"/>
              </a:rPr>
              <a:t>2</a:t>
            </a:r>
            <a:r>
              <a:rPr lang="en-US" sz="2400" b="0" i="0" u="none">
                <a:latin typeface="Times New Roman"/>
                <a:ea typeface="Times New Roman"/>
              </a:rPr>
              <a:t>. Электронная библиотека:</a:t>
            </a:r>
            <a:r>
              <a:rPr sz="2400" b="0" i="0" u="sng">
                <a:latin typeface="Times New Roman"/>
                <a:ea typeface="Times New Roman"/>
              </a:rPr>
              <a:t> </a:t>
            </a:r>
            <a:r>
              <a:rPr sz="2400" b="0" i="0" u="sng">
                <a:solidFill>
                  <a:schemeClr val="hlink"/>
                </a:solidFill>
                <a:latin typeface="Times New Roman"/>
                <a:ea typeface="Times New Roman"/>
                <a:hlinkClick r:id="rId3" tooltip="http://ethicscenter.ru/"/>
              </a:rPr>
              <a:t>http://ethicscenter.ru</a:t>
            </a:r>
            <a:r>
              <a:rPr sz="2400" b="0" i="0" u="sng">
                <a:latin typeface="Times New Roman"/>
                <a:ea typeface="Times New Roman"/>
              </a:rPr>
              <a:t> </a:t>
            </a:r>
            <a:endParaRPr lang="en-US" sz="2400"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US" sz="2400" b="0" i="0" u="none">
                <a:latin typeface="Times New Roman"/>
                <a:ea typeface="Times New Roman"/>
              </a:rPr>
              <a:t>3</a:t>
            </a:r>
            <a:r>
              <a:rPr sz="2400" b="0" i="0" u="none">
                <a:latin typeface="Times New Roman"/>
                <a:ea typeface="Times New Roman"/>
              </a:rPr>
              <a:t>. Электронная гуманитарная библиотека: </a:t>
            </a:r>
            <a:r>
              <a:rPr sz="2400" b="0" i="0" u="sng">
                <a:solidFill>
                  <a:schemeClr val="hlink"/>
                </a:solidFill>
                <a:latin typeface="Times New Roman"/>
                <a:ea typeface="Times New Roman"/>
                <a:hlinkClick r:id="rId4" tooltip="file:///http://eoro.ru/wp-content/uploads/2012/01/www.gumfak.ru"/>
              </a:rPr>
              <a:t>www.gumfak.ru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US" sz="2400" b="0" i="0" u="none">
                <a:latin typeface="Times New Roman"/>
                <a:ea typeface="Times New Roman"/>
              </a:rPr>
              <a:t>4</a:t>
            </a:r>
            <a:r>
              <a:rPr sz="2400" b="0" i="0" u="none">
                <a:latin typeface="Times New Roman"/>
                <a:ea typeface="Times New Roman"/>
              </a:rPr>
              <a:t>. Государственный музей истории религии - </a:t>
            </a:r>
            <a:r>
              <a:rPr sz="2400" b="0" i="0" u="sng">
                <a:solidFill>
                  <a:schemeClr val="hlink"/>
                </a:solidFill>
                <a:latin typeface="Times New Roman"/>
                <a:ea typeface="Times New Roman"/>
                <a:hlinkClick r:id="rId5" tooltip="http://www.gmir.ru/"/>
              </a:rPr>
              <a:t>www.gmir.ru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354137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200" b="1" i="0" u="none">
                <a:solidFill>
                  <a:srgbClr val="C00000"/>
                </a:solidFill>
                <a:latin typeface="Times New Roman"/>
                <a:ea typeface="Times New Roman"/>
              </a:rPr>
              <a:t>Информация о религиозных организациях размещена на следующих Интернет-ресурсах:</a:t>
            </a:r>
            <a:endParaRPr/>
          </a:p>
        </p:txBody>
      </p:sp>
      <p:sp>
        <p:nvSpPr>
          <p:cNvPr id="20483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468312" y="1773237"/>
            <a:ext cx="8229600" cy="43481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609600" lvl="0" indent="-609600">
              <a:spcBef>
                <a:spcPts val="0"/>
              </a:spcBef>
              <a:buFont typeface="Arial"/>
              <a:buAutoNum type="arabicPeriod"/>
              <a:defRPr/>
            </a:pPr>
            <a:r>
              <a:rPr lang="en-US" sz="2400">
                <a:latin typeface="Times New Roman"/>
                <a:ea typeface="Times New Roman"/>
              </a:rPr>
              <a:t>Специализированный портал, посвященный преподаванию ОРКСЭ:  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hlinkClick r:id="rId2" tooltip="http://orkce.apkpro.ru/"/>
              </a:rPr>
              <a:t>http://orkce.apkpro.ru/</a:t>
            </a:r>
            <a:endParaRPr/>
          </a:p>
          <a:p>
            <a:pPr marL="609600" lvl="0" indent="-609600">
              <a:spcBef>
                <a:spcPts val="0"/>
              </a:spcBef>
              <a:buFont typeface="Arial"/>
              <a:buAutoNum type="arabicPeriod"/>
              <a:defRPr/>
            </a:pPr>
            <a:r>
              <a:rPr lang="en-US" sz="2400">
                <a:latin typeface="Times New Roman"/>
                <a:ea typeface="Times New Roman"/>
              </a:rPr>
              <a:t>Официальный сайт Русской Православной Церкви (Московский Патриархат): 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hlinkClick r:id="rId3" tooltip="http://www.patriarchia.ru/"/>
              </a:rPr>
              <a:t>http://www.patriarchia.ru/</a:t>
            </a:r>
            <a:endParaRPr/>
          </a:p>
          <a:p>
            <a:pPr marL="609600" lvl="0" indent="-609600">
              <a:spcBef>
                <a:spcPts val="0"/>
              </a:spcBef>
              <a:buFont typeface="Arial"/>
              <a:buAutoNum type="arabicPeriod"/>
              <a:defRPr/>
            </a:pPr>
            <a:r>
              <a:rPr lang="en-US" sz="2400">
                <a:latin typeface="Times New Roman"/>
                <a:ea typeface="Times New Roman"/>
              </a:rPr>
              <a:t> Отдел религиозного образования и катехизации РПЦ 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hlinkClick r:id="rId4" tooltip="http://www.otdelro.ru/"/>
              </a:rPr>
              <a:t>http://www.otdelro.ru/</a:t>
            </a:r>
            <a:endParaRPr/>
          </a:p>
          <a:p>
            <a:pPr marL="609600" lvl="0" indent="-609600">
              <a:spcBef>
                <a:spcPts val="0"/>
              </a:spcBef>
              <a:buFont typeface="Arial"/>
              <a:buAutoNum type="arabicPeriod"/>
              <a:defRPr/>
            </a:pPr>
            <a:r>
              <a:rPr lang="en-US" sz="2400">
                <a:latin typeface="Times New Roman"/>
                <a:ea typeface="Times New Roman"/>
              </a:rPr>
              <a:t>Совет муфтиев России 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hlinkClick r:id="rId5" tooltip="https://www.muslim.ru/"/>
              </a:rPr>
              <a:t>https://www.muslim.ru/</a:t>
            </a:r>
            <a:endParaRPr/>
          </a:p>
          <a:p>
            <a:pPr marL="609600" lvl="0" indent="-609600">
              <a:spcBef>
                <a:spcPts val="0"/>
              </a:spcBef>
              <a:buFont typeface="Arial"/>
              <a:buAutoNum type="arabicPeriod"/>
              <a:defRPr/>
            </a:pPr>
            <a:r>
              <a:rPr lang="en-US" sz="2400">
                <a:latin typeface="Times New Roman"/>
                <a:ea typeface="Times New Roman"/>
              </a:rPr>
              <a:t>Российская ассоциация буддистов: 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hlinkClick r:id="rId6" tooltip="http://www.buddhism.ru/"/>
              </a:rPr>
              <a:t>http://www.buddhism.ru/</a:t>
            </a:r>
            <a:endParaRPr/>
          </a:p>
          <a:p>
            <a:pPr marL="609600" lvl="0" indent="-609600">
              <a:spcBef>
                <a:spcPts val="0"/>
              </a:spcBef>
              <a:buFont typeface="Arial"/>
              <a:buAutoNum type="arabicPeriod"/>
              <a:defRPr/>
            </a:pPr>
            <a:r>
              <a:rPr lang="en-US" sz="2400">
                <a:latin typeface="Times New Roman"/>
                <a:ea typeface="Times New Roman"/>
              </a:rPr>
              <a:t> Федерация еврейских общин России: 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hlinkClick r:id="rId7" tooltip="http://www.feor.ru/"/>
              </a:rPr>
              <a:t>http://www.feor.ru/</a:t>
            </a:r>
            <a:r>
              <a:rPr lang="en-US" sz="2400">
                <a:latin typeface="Times New Roman"/>
                <a:ea typeface="Times New Roman"/>
              </a:rPr>
              <a:t>.</a:t>
            </a:r>
            <a:endParaRPr/>
          </a:p>
          <a:p>
            <a:pPr marL="609600" lvl="0" indent="-609600">
              <a:spcBef>
                <a:spcPts val="0"/>
              </a:spcBef>
              <a:buSzPct val="100000"/>
              <a:buFont typeface="Arial"/>
              <a:buChar char="•"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ShapeType="1" noGrp="1"/>
          </p:cNvSpPr>
          <p:nvPr>
            <p:ph type="title"/>
          </p:nvPr>
        </p:nvSpPr>
        <p:spPr bwMode="auto">
          <a:xfrm>
            <a:off x="468312" y="274637"/>
            <a:ext cx="8218487" cy="4868861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br>
              <a:rPr sz="2800" b="1" i="0" u="none">
                <a:latin typeface="Times New Roman"/>
                <a:ea typeface="Times New Roman"/>
              </a:rPr>
            </a:br>
            <a:br>
              <a:rPr b="0" i="0" u="none"/>
            </a:br>
            <a:r>
              <a:rPr b="1" i="0" u="none">
                <a:solidFill>
                  <a:srgbClr val="00B050"/>
                </a:solidFill>
                <a:latin typeface="Times New Roman"/>
                <a:ea typeface="Times New Roman"/>
              </a:rPr>
              <a:t>«Основы религиозных культур и светской этики»</a:t>
            </a:r>
            <a:endParaRPr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1507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pic>
        <p:nvPicPr>
          <p:cNvPr id="21508" name="Picture 6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468312" y="260350"/>
            <a:ext cx="8416925" cy="6192837"/>
          </a:xfrm>
          <a:prstGeom prst="rect">
            <a:avLst/>
          </a:prstGeom>
          <a:noFill/>
        </p:spPr>
      </p:pic>
      <p:sp>
        <p:nvSpPr>
          <p:cNvPr id="21509" name="TextBox 5"/>
          <p:cNvSpPr txBox="1">
            <a:spLocks noChangeShapeType="1" noGrp="1"/>
          </p:cNvSpPr>
          <p:nvPr/>
        </p:nvSpPr>
        <p:spPr bwMode="auto">
          <a:xfrm>
            <a:off x="4356100" y="142875"/>
            <a:ext cx="4529137" cy="1938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4000" b="1" i="0" u="none">
                <a:solidFill>
                  <a:srgbClr val="22199B"/>
                </a:solidFill>
                <a:latin typeface="Times New Roman"/>
                <a:ea typeface="Times New Roman"/>
              </a:rPr>
              <a:t>Уважаемые родители, выбор за вами!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142875" y="0"/>
            <a:ext cx="9001125" cy="1214437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2800" b="1" i="0" u="none">
                <a:solidFill>
                  <a:srgbClr val="22199B"/>
                </a:solidFill>
                <a:latin typeface="Times New Roman"/>
                <a:ea typeface="Times New Roman"/>
              </a:rPr>
              <a:t>Вопрос духовно-нравственного воспитания детей является одной из ключевых проблем</a:t>
            </a:r>
            <a:endParaRPr/>
          </a:p>
        </p:txBody>
      </p:sp>
      <p:pic>
        <p:nvPicPr>
          <p:cNvPr id="4099" name="Содержимое 5" descr="00001_421.jpg"/>
          <p:cNvPicPr>
            <a:picLocks noChangeAspect="1" noGrp="1"/>
          </p:cNvPicPr>
          <p:nvPr>
            <p:ph type="obj"/>
          </p:nvPr>
        </p:nvPicPr>
        <p:blipFill>
          <a:blip r:embed="rId3"/>
          <a:srcRect l="0" t="0" r="0" b="0"/>
          <a:stretch/>
        </p:blipFill>
        <p:spPr bwMode="auto">
          <a:xfrm>
            <a:off x="2627312" y="4005262"/>
            <a:ext cx="3132137" cy="2371725"/>
          </a:xfrm>
          <a:prstGeom prst="rect">
            <a:avLst/>
          </a:prstGeom>
          <a:noFill/>
        </p:spPr>
      </p:pic>
      <p:pic>
        <p:nvPicPr>
          <p:cNvPr id="4100" name="Содержимое 6" descr="1070398.jpg"/>
          <p:cNvPicPr>
            <a:picLocks noChangeAspect="1" noGrp="1"/>
          </p:cNvPicPr>
          <p:nvPr>
            <p:ph type="obj"/>
          </p:nvPr>
        </p:nvPicPr>
        <p:blipFill>
          <a:blip r:embed="rId4"/>
          <a:srcRect l="0" t="0" r="0" b="0"/>
          <a:stretch/>
        </p:blipFill>
        <p:spPr bwMode="auto">
          <a:xfrm>
            <a:off x="5759450" y="1052512"/>
            <a:ext cx="3384550" cy="2708275"/>
          </a:xfrm>
          <a:prstGeom prst="rect">
            <a:avLst/>
          </a:prstGeom>
          <a:noFill/>
        </p:spPr>
      </p:pic>
      <p:pic>
        <p:nvPicPr>
          <p:cNvPr id="4101" name="Рисунок 8" descr="53055221_podrostki.gif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0" y="3686175"/>
            <a:ext cx="3635375" cy="3171825"/>
          </a:xfrm>
          <a:prstGeom prst="rect">
            <a:avLst/>
          </a:prstGeom>
          <a:noFill/>
        </p:spPr>
      </p:pic>
      <p:pic>
        <p:nvPicPr>
          <p:cNvPr id="4102" name="Рисунок 9" descr="boys.jpg"/>
          <p:cNvPicPr>
            <a:picLocks noChangeAspect="1" noGrp="1"/>
          </p:cNvPicPr>
          <p:nvPr/>
        </p:nvPicPr>
        <p:blipFill>
          <a:blip r:embed="rId6"/>
          <a:stretch/>
        </p:blipFill>
        <p:spPr bwMode="auto">
          <a:xfrm>
            <a:off x="4787900" y="3724275"/>
            <a:ext cx="4356100" cy="3133725"/>
          </a:xfrm>
          <a:prstGeom prst="rect">
            <a:avLst/>
          </a:prstGeom>
          <a:noFill/>
        </p:spPr>
      </p:pic>
      <p:pic>
        <p:nvPicPr>
          <p:cNvPr id="4103" name="Picture 8" descr="http://www.canoandes.com/images/8pro2_2.jpg">
            <a:hlinkClick r:id="rId7"/>
          </p:cNvPr>
          <p:cNvPicPr>
            <a:picLocks noChangeAspect="1" noGrp="1"/>
          </p:cNvPicPr>
          <p:nvPr/>
        </p:nvPicPr>
        <p:blipFill>
          <a:blip r:embed="rId8"/>
          <a:stretch/>
        </p:blipFill>
        <p:spPr bwMode="auto">
          <a:xfrm>
            <a:off x="1331912" y="1052512"/>
            <a:ext cx="4392612" cy="2635250"/>
          </a:xfrm>
          <a:prstGeom prst="rect">
            <a:avLst/>
          </a:prstGeom>
          <a:noFill/>
        </p:spPr>
      </p:pic>
      <p:pic>
        <p:nvPicPr>
          <p:cNvPr id="4104" name="Picture 2" descr="http://im0-tub-ru.yandex.net/i?id=614353710-26-72&amp;n=21">
            <a:hlinkClick r:id="rId9"/>
          </p:cNvPr>
          <p:cNvPicPr>
            <a:picLocks noChangeAspect="1" noGrp="1"/>
          </p:cNvPicPr>
          <p:nvPr/>
        </p:nvPicPr>
        <p:blipFill>
          <a:blip r:embed="rId10"/>
          <a:stretch/>
        </p:blipFill>
        <p:spPr bwMode="auto">
          <a:xfrm>
            <a:off x="0" y="1089025"/>
            <a:ext cx="3419475" cy="256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lu"/>
      </p:transition>
    </mc:Choice>
    <mc:Fallback>
      <p:transition spd="med" advClick="1">
        <p:strips dir="l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4000" b="1" i="0" u="none">
                <a:solidFill>
                  <a:srgbClr val="22199B"/>
                </a:solidFill>
                <a:latin typeface="Times New Roman"/>
                <a:ea typeface="Times New Roman"/>
              </a:rPr>
              <a:t>Выбор нравственных образцов</a:t>
            </a:r>
            <a:endParaRPr/>
          </a:p>
        </p:txBody>
      </p:sp>
      <p:pic>
        <p:nvPicPr>
          <p:cNvPr id="5123" name="Содержимое 4" descr="18639623_1203719392_11454606_222.jpg"/>
          <p:cNvPicPr>
            <a:picLocks noChangeAspect="1" noGrp="1"/>
          </p:cNvPicPr>
          <p:nvPr>
            <p:ph type="obj"/>
          </p:nvPr>
        </p:nvPicPr>
        <p:blipFill>
          <a:blip r:embed="rId2"/>
          <a:srcRect l="0" t="0" r="0" b="0"/>
          <a:stretch/>
        </p:blipFill>
        <p:spPr bwMode="auto">
          <a:xfrm>
            <a:off x="0" y="889000"/>
            <a:ext cx="3563937" cy="2689225"/>
          </a:xfrm>
          <a:prstGeom prst="rect">
            <a:avLst/>
          </a:prstGeom>
          <a:noFill/>
        </p:spPr>
      </p:pic>
      <p:pic>
        <p:nvPicPr>
          <p:cNvPr id="5124" name="Содержимое 5" descr="rambo2.jpg"/>
          <p:cNvPicPr>
            <a:picLocks noChangeAspect="1" noGrp="1"/>
          </p:cNvPicPr>
          <p:nvPr>
            <p:ph type="obj"/>
          </p:nvPr>
        </p:nvPicPr>
        <p:blipFill>
          <a:blip r:embed="rId3"/>
          <a:srcRect l="0" t="0" r="0" b="0"/>
          <a:stretch/>
        </p:blipFill>
        <p:spPr bwMode="auto">
          <a:xfrm>
            <a:off x="3419475" y="765175"/>
            <a:ext cx="2079625" cy="2911475"/>
          </a:xfrm>
          <a:prstGeom prst="rect">
            <a:avLst/>
          </a:prstGeom>
          <a:noFill/>
        </p:spPr>
      </p:pic>
      <p:pic>
        <p:nvPicPr>
          <p:cNvPr id="5125" name="Рисунок 6" descr="5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3544887" y="3473450"/>
            <a:ext cx="2130425" cy="3195637"/>
          </a:xfrm>
          <a:prstGeom prst="rect">
            <a:avLst/>
          </a:prstGeom>
          <a:noFill/>
        </p:spPr>
      </p:pic>
      <p:pic>
        <p:nvPicPr>
          <p:cNvPr id="5126" name="Рисунок 8" descr="FA62AE58E497-5.jpg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5435600" y="906462"/>
            <a:ext cx="3708400" cy="2513012"/>
          </a:xfrm>
          <a:prstGeom prst="rect">
            <a:avLst/>
          </a:prstGeom>
          <a:noFill/>
        </p:spPr>
      </p:pic>
      <p:pic>
        <p:nvPicPr>
          <p:cNvPr id="5127" name="Рисунок 10" descr="P1000064.JPG"/>
          <p:cNvPicPr>
            <a:picLocks noChangeAspect="1" noGrp="1"/>
          </p:cNvPicPr>
          <p:nvPr/>
        </p:nvPicPr>
        <p:blipFill>
          <a:blip r:embed="rId6"/>
          <a:stretch/>
        </p:blipFill>
        <p:spPr bwMode="auto">
          <a:xfrm>
            <a:off x="5148262" y="3789362"/>
            <a:ext cx="3819525" cy="2865437"/>
          </a:xfrm>
          <a:prstGeom prst="rect">
            <a:avLst/>
          </a:prstGeom>
          <a:noFill/>
        </p:spPr>
      </p:pic>
      <p:pic>
        <p:nvPicPr>
          <p:cNvPr id="5128" name="Picture 4" descr="http://rage-cs.ru/_ld/8/863.jpg">
            <a:hlinkClick r:id="rId7"/>
          </p:cNvPr>
          <p:cNvPicPr>
            <a:picLocks noChangeAspect="1" noGrp="1"/>
          </p:cNvPicPr>
          <p:nvPr/>
        </p:nvPicPr>
        <p:blipFill>
          <a:blip r:embed="rId8"/>
          <a:stretch/>
        </p:blipFill>
        <p:spPr bwMode="auto">
          <a:xfrm>
            <a:off x="0" y="3867150"/>
            <a:ext cx="3779837" cy="2828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d"/>
      </p:transition>
    </mc:Choice>
    <mc:Fallback>
      <p:transition spd="med" advClick="1">
        <p:wipe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ShapeType="1" noGrp="1"/>
          </p:cNvSpPr>
          <p:nvPr>
            <p:ph type="title"/>
          </p:nvPr>
        </p:nvSpPr>
        <p:spPr bwMode="auto">
          <a:xfrm>
            <a:off x="357187" y="214312"/>
            <a:ext cx="8429625" cy="421481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r>
              <a:rPr sz="2400" b="1" i="0" u="none">
                <a:solidFill>
                  <a:srgbClr val="22199B"/>
                </a:solidFill>
                <a:latin typeface="Times New Roman"/>
                <a:ea typeface="Times New Roman"/>
              </a:rPr>
              <a:t>Жизнь в условиях многообразия является одним из источников серьезных проблем для обществ, в которых подрастают наши дети. В мире, где взаимопроникновение различных культур принимает все большие масштабы, обучение ценностям и навыкам"жизни сообща"стало первоочередной задачей воспитания</a:t>
            </a:r>
            <a:r>
              <a:rPr sz="2400" b="0" i="0" u="none"/>
              <a:t>. </a:t>
            </a:r>
            <a:br>
              <a:rPr lang="en-US" sz="3400" b="0" i="0" u="none"/>
            </a:br>
            <a:r>
              <a:rPr sz="2000" b="0" i="1" u="none"/>
              <a:t>Федерико Майор, </a:t>
            </a:r>
            <a:br>
              <a:rPr sz="2000" b="0" i="1" u="none"/>
            </a:br>
            <a:r>
              <a:rPr sz="2000" b="0" i="1" u="none"/>
              <a:t>генеральный директор </a:t>
            </a:r>
            <a:br>
              <a:rPr sz="2000" b="0" i="1" u="none"/>
            </a:br>
            <a:r>
              <a:rPr sz="2000" b="0" i="1" u="none"/>
              <a:t>ЮНЕСКО</a:t>
            </a:r>
            <a:br>
              <a:rPr sz="4000" b="0" i="0" u="none"/>
            </a:br>
            <a:endParaRPr lang="en-US" sz="4000"/>
          </a:p>
        </p:txBody>
      </p:sp>
      <p:pic>
        <p:nvPicPr>
          <p:cNvPr id="6147" name="Picture 6" descr="http://megastena.kz/uploads/posts/1348632941_cult.jpg">
            <a:hlinkClick r:id="rId2"/>
          </p:cNvPr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428625" y="3473450"/>
            <a:ext cx="6572250" cy="294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68312" y="260350"/>
            <a:ext cx="8229600" cy="431799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2800" b="1" i="0" u="none">
                <a:solidFill>
                  <a:srgbClr val="FF0000"/>
                </a:solidFill>
                <a:latin typeface="Times New Roman"/>
                <a:ea typeface="Times New Roman"/>
              </a:rPr>
              <a:t>Нормативно-правовая основа</a:t>
            </a:r>
            <a:endParaRPr/>
          </a:p>
        </p:txBody>
      </p:sp>
      <p:pic>
        <p:nvPicPr>
          <p:cNvPr id="7171" name="Picture 4"/>
          <p:cNvPicPr>
            <a:picLocks noChangeAspect="1" noGrp="1"/>
          </p:cNvPicPr>
          <p:nvPr>
            <p:ph type="obj"/>
          </p:nvPr>
        </p:nvPicPr>
        <p:blipFill>
          <a:blip r:embed="rId3"/>
          <a:srcRect l="0" t="0" r="0" b="0"/>
          <a:stretch/>
        </p:blipFill>
        <p:spPr bwMode="auto">
          <a:xfrm>
            <a:off x="179387" y="981075"/>
            <a:ext cx="3121025" cy="2327275"/>
          </a:xfrm>
          <a:prstGeom prst="rect">
            <a:avLst/>
          </a:prstGeom>
          <a:noFill/>
        </p:spPr>
      </p:pic>
      <p:pic>
        <p:nvPicPr>
          <p:cNvPr id="7172" name="Picture 6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107949" y="3500437"/>
            <a:ext cx="3209925" cy="2246312"/>
          </a:xfrm>
          <a:prstGeom prst="rect">
            <a:avLst/>
          </a:prstGeom>
          <a:noFill/>
        </p:spPr>
      </p:pic>
      <p:sp>
        <p:nvSpPr>
          <p:cNvPr id="7173" name="Rectangle 7"/>
          <p:cNvSpPr>
            <a:spLocks noChangeShapeType="1" noGrp="1"/>
          </p:cNvSpPr>
          <p:nvPr/>
        </p:nvSpPr>
        <p:spPr bwMode="auto">
          <a:xfrm>
            <a:off x="3317875" y="1052512"/>
            <a:ext cx="5575300" cy="52625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indent="0">
              <a:buChar char="•"/>
              <a:defRPr/>
            </a:pPr>
            <a:r>
              <a:rPr sz="2400">
                <a:latin typeface="Times New Roman"/>
                <a:ea typeface="Times New Roman"/>
              </a:rPr>
              <a:t>Конституция Российской Федерации, закон «Об образовании в Российской Федерации», «Об основных гарантиях прав ребенка в Российской Федерации»;</a:t>
            </a:r>
            <a:endParaRPr/>
          </a:p>
          <a:p>
            <a:pPr lvl="0" indent="0">
              <a:buChar char="•"/>
              <a:defRPr/>
            </a:pPr>
            <a:r>
              <a:rPr sz="2400">
                <a:latin typeface="Times New Roman"/>
                <a:ea typeface="Times New Roman"/>
              </a:rPr>
              <a:t> Федеральный закон «О свободе совести и религиозных объединениях»;</a:t>
            </a:r>
            <a:endParaRPr/>
          </a:p>
          <a:p>
            <a:pPr lvl="0" indent="0">
              <a:buChar char="•"/>
              <a:defRPr/>
            </a:pPr>
            <a:r>
              <a:rPr sz="2400">
                <a:latin typeface="Times New Roman"/>
                <a:ea typeface="Times New Roman"/>
              </a:rPr>
              <a:t> Поручение Президента Российской Федерации от 02 августа 2009 г. </a:t>
            </a:r>
            <a:endParaRPr/>
          </a:p>
          <a:p>
            <a:pPr lvl="0">
              <a:defRPr/>
            </a:pPr>
            <a:r>
              <a:rPr sz="2400">
                <a:latin typeface="Times New Roman"/>
                <a:ea typeface="Times New Roman"/>
              </a:rPr>
              <a:t> № Пр – 2009, Распоряжение Председателя Правительства Российской Федерации  от  11 августа 2009 г. (ВП-П44-4632).</a:t>
            </a:r>
            <a:endParaRPr/>
          </a:p>
          <a:p>
            <a:pPr lvl="0" indent="0">
              <a:buChar char="•"/>
              <a:defRPr/>
            </a:pPr>
            <a:r>
              <a:rPr sz="2400" b="0" i="0" u="none"/>
              <a:t> </a:t>
            </a:r>
            <a:r>
              <a:rPr sz="2400" b="0" i="0" u="none">
                <a:latin typeface="Times New Roman"/>
                <a:ea typeface="Times New Roman"/>
              </a:rPr>
              <a:t>Письмо Минобрнауки России от 31.03.2015 № 08-461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ShapeType="1" noGrp="1"/>
          </p:cNvSpPr>
          <p:nvPr/>
        </p:nvSpPr>
        <p:spPr bwMode="auto">
          <a:xfrm>
            <a:off x="395287" y="692150"/>
            <a:ext cx="8353425" cy="59404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 sz="2000"/>
          </a:p>
          <a:p>
            <a:pPr lvl="0">
              <a:defRPr/>
            </a:pPr>
            <a:endParaRPr/>
          </a:p>
          <a:p>
            <a:pPr lvl="0" algn="ctr">
              <a:defRPr/>
            </a:pPr>
            <a:r>
              <a:rPr lang="ru-RU" sz="3200" b="1" i="0" u="none">
                <a:solidFill>
                  <a:srgbClr val="22199B"/>
                </a:solidFill>
              </a:rPr>
              <a:t>Приказом Министерства образования и науки Российской Федерации </a:t>
            </a:r>
            <a:endParaRPr/>
          </a:p>
          <a:p>
            <a:pPr lvl="0" algn="ctr">
              <a:defRPr/>
            </a:pPr>
            <a:r>
              <a:rPr lang="ru-RU" sz="3200" b="1" i="0" u="none">
                <a:solidFill>
                  <a:srgbClr val="22199B"/>
                </a:solidFill>
              </a:rPr>
              <a:t>№  69 от 30 января 2012 года утвержден </a:t>
            </a:r>
            <a:endParaRPr/>
          </a:p>
          <a:p>
            <a:pPr lvl="0" algn="ctr">
              <a:defRPr/>
            </a:pPr>
            <a:r>
              <a:rPr lang="ru-RU" sz="3200" b="1" i="0" u="none">
                <a:solidFill>
                  <a:srgbClr val="FF0000"/>
                </a:solidFill>
              </a:rPr>
              <a:t>СТАНДАРТ НАЧАЛЬНОГО ОБЩЕГО ОБРАЗОВАНИЯ </a:t>
            </a:r>
            <a:br>
              <a:rPr lang="ru-RU" sz="3200" b="1" i="0" u="none">
                <a:solidFill>
                  <a:srgbClr val="FF0000"/>
                </a:solidFill>
              </a:rPr>
            </a:br>
            <a:r>
              <a:rPr lang="ru-RU" sz="3200" b="1" i="0" u="none">
                <a:solidFill>
                  <a:srgbClr val="FF0000"/>
                </a:solidFill>
              </a:rPr>
              <a:t>ПО ОСНОВАМ РЕЛИГИОЗНЫХ КУЛЬТУР И СВЕТСКОЙ ЭТИКИ</a:t>
            </a:r>
            <a:endParaRPr/>
          </a:p>
          <a:p>
            <a:pPr lvl="0" algn="ctr">
              <a:defRPr/>
            </a:pPr>
            <a:endParaRPr/>
          </a:p>
          <a:p>
            <a:pPr lvl="0">
              <a:defRPr/>
            </a:pPr>
            <a:endParaRPr lang="en-US" sz="2000"/>
          </a:p>
          <a:p>
            <a:pPr lvl="0">
              <a:defRPr/>
            </a:pPr>
            <a:endParaRPr lang="en-US" sz="2000"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41751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2800" b="1" i="0" u="none">
                <a:solidFill>
                  <a:srgbClr val="22199B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0" u="none">
                <a:solidFill>
                  <a:srgbClr val="22199B"/>
                </a:solidFill>
                <a:latin typeface="Times New Roman"/>
                <a:ea typeface="Times New Roman"/>
              </a:rPr>
              <a:t>Н</a:t>
            </a:r>
            <a:r>
              <a:rPr sz="2800" b="1" i="0" u="none">
                <a:solidFill>
                  <a:srgbClr val="22199B"/>
                </a:solidFill>
                <a:latin typeface="Times New Roman"/>
                <a:ea typeface="Times New Roman"/>
              </a:rPr>
              <a:t>ормативные документы</a:t>
            </a:r>
            <a:endParaRPr/>
          </a:p>
        </p:txBody>
      </p:sp>
      <p:sp>
        <p:nvSpPr>
          <p:cNvPr id="9219" name="Rectangle 3"/>
          <p:cNvSpPr>
            <a:spLocks noChangeShapeType="1" noGrp="1"/>
          </p:cNvSpPr>
          <p:nvPr>
            <p:ph type="body"/>
          </p:nvPr>
        </p:nvSpPr>
        <p:spPr bwMode="auto">
          <a:xfrm>
            <a:off x="323850" y="836612"/>
            <a:ext cx="8291512" cy="52562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endParaRPr/>
          </a:p>
          <a:p>
            <a:pPr marL="342900"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/>
              <a:t>		Во исполнение распоряжения Правительства Российской Федерации от 28.01.2012 № 84-р утверждены  приказы Минобрнауки России:</a:t>
            </a:r>
            <a:endParaRPr/>
          </a:p>
          <a:p>
            <a:pPr marL="342900"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/>
              <a:t>           от 31.01.2012 № 69 «О внесении изменений в федеральный компонент государственных образовательных стандартов начального общего, основного общего и среднего (полного) общего  образования, утвержденный приказом Министерства образования Российской Федерации от 5 марта 2004 № 1089»;</a:t>
            </a:r>
            <a:endParaRPr/>
          </a:p>
          <a:p>
            <a:pPr marL="342900"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/>
              <a:t>          от 01.02.2012 № 174 «О внесении изменений в федеральный базисный учебный план и примерные учебные планы для образовательных учреждений Российской Федерации, реализующих программы общего образования, утвержденные приказом Министерства образования и науки Российской Федерации от 09.03.2004 № 1312».</a:t>
            </a:r>
            <a:endParaRPr/>
          </a:p>
          <a:p>
            <a:pPr marL="342900"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/>
              <a:t>	 	</a:t>
            </a:r>
            <a:r>
              <a:rPr sz="2000" b="0" i="1" u="none"/>
              <a:t>В соответствии с вышеуказанными приказами учебный предмет </a:t>
            </a:r>
            <a:r>
              <a:rPr sz="2000" b="1" i="1" u="none"/>
              <a:t>«Основы религиозных культур и светской этики»</a:t>
            </a:r>
            <a:r>
              <a:rPr sz="2000" b="0" i="1" u="none"/>
              <a:t> </a:t>
            </a:r>
            <a:br>
              <a:rPr sz="2000" b="0" i="1" u="none"/>
            </a:br>
            <a:r>
              <a:rPr sz="2400" b="1" i="0" u="none">
                <a:solidFill>
                  <a:srgbClr val="FF0000"/>
                </a:solidFill>
              </a:rPr>
              <a:t>с 1 сентября 2012/13 учебного </a:t>
            </a:r>
            <a:r>
              <a:rPr sz="2400" b="0" i="1" u="none"/>
              <a:t>года </a:t>
            </a:r>
            <a:r>
              <a:rPr sz="2400" b="1" i="1" u="none"/>
              <a:t>включен в обязательную часть</a:t>
            </a:r>
            <a:r>
              <a:rPr sz="2400" b="0" i="1" u="none"/>
              <a:t> образовательной программы 4 классов начальной школы в объеме 34 часов. </a:t>
            </a:r>
            <a:endParaRPr/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68312" y="260350"/>
            <a:ext cx="8247062" cy="693737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600" b="1" i="0" u="none">
                <a:solidFill>
                  <a:srgbClr val="22199B"/>
                </a:solidFill>
                <a:latin typeface="Times New Roman"/>
                <a:ea typeface="Times New Roman"/>
              </a:rPr>
              <a:t>Назначение предмета</a:t>
            </a:r>
            <a:endParaRPr/>
          </a:p>
        </p:txBody>
      </p:sp>
      <p:sp>
        <p:nvSpPr>
          <p:cNvPr id="10243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285750" y="1125537"/>
            <a:ext cx="8643937" cy="53752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 algn="just">
              <a:spcBef>
                <a:spcPts val="0"/>
              </a:spcBef>
              <a:buNone/>
              <a:defRPr/>
            </a:pPr>
            <a:r>
              <a:rPr sz="2800">
                <a:latin typeface="Times New Roman"/>
                <a:ea typeface="Times New Roman"/>
              </a:rPr>
              <a:t>    	Помочь ребенку в решении его личностных, возрастных, образовательных проблем, создать условия для его духовно-нравственного развития.</a:t>
            </a:r>
            <a:endParaRPr/>
          </a:p>
          <a:p>
            <a:pPr marL="342900" lvl="0" indent="-342900" algn="just">
              <a:spcBef>
                <a:spcPts val="0"/>
              </a:spcBef>
              <a:buNone/>
              <a:defRPr/>
            </a:pPr>
            <a:r>
              <a:rPr sz="2800">
                <a:latin typeface="Times New Roman"/>
                <a:ea typeface="Times New Roman"/>
              </a:rPr>
              <a:t>    	Воспитание ребенка в соответствии с потребностями, традициями и приоритетами его семьи. 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endParaRPr/>
          </a:p>
        </p:txBody>
      </p:sp>
      <p:pic>
        <p:nvPicPr>
          <p:cNvPr id="10244" name="Picture 6" descr="http://megastena.kz/uploads/posts/1348632941_cult.jpg">
            <a:hlinkClick r:id="rId3"/>
          </p:cNvPr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2571750" y="3929062"/>
            <a:ext cx="5565775" cy="2495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Р7-Офис/7.2.2.36</Application>
  <DocSecurity>0</DocSecurity>
  <PresentationFormat/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по вопросам введения курса Выбор модуля по курсу ОРКСЭ в 3-х классах</dc:title>
  <dc:subject/>
  <dc:creator>Пользователь</dc:creator>
  <cp:keywords/>
  <dc:description/>
  <dc:identifier/>
  <dc:language/>
  <cp:lastModifiedBy/>
  <cp:revision>134</cp:revision>
  <dcterms:created xsi:type="dcterms:W3CDTF">2012-12-11T03:29:00Z</dcterms:created>
  <dcterms:modified xsi:type="dcterms:W3CDTF">2024-06-14T06:27:26Z</dcterms:modified>
  <cp:category/>
  <cp:contentStatus/>
  <cp:version/>
</cp:coreProperties>
</file>